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3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4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5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6.xml" ContentType="application/vnd.openxmlformats-officedocument.presentationml.notesSlide+xml"/>
  <Override PartName="/ppt/tags/tag9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3.xml" ContentType="application/vnd.openxmlformats-officedocument.presentationml.notesSl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45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46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59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60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13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tags/tag14.xml" ContentType="application/vnd.openxmlformats-officedocument.presentationml.tags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86.xml" ContentType="application/vnd.openxmlformats-officedocument.presentationml.notesSlide+xml"/>
  <Override PartName="/ppt/theme/themeOverride3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08" r:id="rId4"/>
    <p:sldMasterId id="2147483768" r:id="rId5"/>
    <p:sldMasterId id="2147483889" r:id="rId6"/>
    <p:sldMasterId id="2147483901" r:id="rId7"/>
    <p:sldMasterId id="2147483930" r:id="rId8"/>
    <p:sldMasterId id="2147483942" r:id="rId9"/>
    <p:sldMasterId id="2147483955" r:id="rId10"/>
    <p:sldMasterId id="2147483967" r:id="rId11"/>
    <p:sldMasterId id="2147483979" r:id="rId12"/>
    <p:sldMasterId id="2147483991" r:id="rId13"/>
    <p:sldMasterId id="2147484017" r:id="rId14"/>
    <p:sldMasterId id="2147484029" r:id="rId15"/>
    <p:sldMasterId id="2147484041" r:id="rId16"/>
  </p:sldMasterIdLst>
  <p:notesMasterIdLst>
    <p:notesMasterId r:id="rId116"/>
  </p:notesMasterIdLst>
  <p:sldIdLst>
    <p:sldId id="256" r:id="rId17"/>
    <p:sldId id="581" r:id="rId18"/>
    <p:sldId id="467" r:id="rId19"/>
    <p:sldId id="485" r:id="rId20"/>
    <p:sldId id="469" r:id="rId21"/>
    <p:sldId id="473" r:id="rId22"/>
    <p:sldId id="474" r:id="rId23"/>
    <p:sldId id="475" r:id="rId24"/>
    <p:sldId id="476" r:id="rId25"/>
    <p:sldId id="477" r:id="rId26"/>
    <p:sldId id="478" r:id="rId27"/>
    <p:sldId id="479" r:id="rId28"/>
    <p:sldId id="493" r:id="rId29"/>
    <p:sldId id="494" r:id="rId30"/>
    <p:sldId id="495" r:id="rId31"/>
    <p:sldId id="496" r:id="rId32"/>
    <p:sldId id="487" r:id="rId33"/>
    <p:sldId id="498" r:id="rId34"/>
    <p:sldId id="499" r:id="rId35"/>
    <p:sldId id="489" r:id="rId36"/>
    <p:sldId id="490" r:id="rId37"/>
    <p:sldId id="491" r:id="rId38"/>
    <p:sldId id="508" r:id="rId39"/>
    <p:sldId id="598" r:id="rId40"/>
    <p:sldId id="584" r:id="rId41"/>
    <p:sldId id="536" r:id="rId42"/>
    <p:sldId id="537" r:id="rId43"/>
    <p:sldId id="539" r:id="rId44"/>
    <p:sldId id="540" r:id="rId45"/>
    <p:sldId id="541" r:id="rId46"/>
    <p:sldId id="543" r:id="rId47"/>
    <p:sldId id="545" r:id="rId48"/>
    <p:sldId id="546" r:id="rId49"/>
    <p:sldId id="547" r:id="rId50"/>
    <p:sldId id="548" r:id="rId51"/>
    <p:sldId id="549" r:id="rId52"/>
    <p:sldId id="551" r:id="rId53"/>
    <p:sldId id="589" r:id="rId54"/>
    <p:sldId id="559" r:id="rId55"/>
    <p:sldId id="560" r:id="rId56"/>
    <p:sldId id="554" r:id="rId57"/>
    <p:sldId id="555" r:id="rId58"/>
    <p:sldId id="556" r:id="rId59"/>
    <p:sldId id="570" r:id="rId60"/>
    <p:sldId id="561" r:id="rId61"/>
    <p:sldId id="562" r:id="rId62"/>
    <p:sldId id="563" r:id="rId63"/>
    <p:sldId id="566" r:id="rId64"/>
    <p:sldId id="567" r:id="rId65"/>
    <p:sldId id="568" r:id="rId66"/>
    <p:sldId id="571" r:id="rId67"/>
    <p:sldId id="597" r:id="rId68"/>
    <p:sldId id="590" r:id="rId69"/>
    <p:sldId id="591" r:id="rId70"/>
    <p:sldId id="592" r:id="rId71"/>
    <p:sldId id="593" r:id="rId72"/>
    <p:sldId id="594" r:id="rId73"/>
    <p:sldId id="595" r:id="rId74"/>
    <p:sldId id="596" r:id="rId75"/>
    <p:sldId id="572" r:id="rId76"/>
    <p:sldId id="573" r:id="rId77"/>
    <p:sldId id="574" r:id="rId78"/>
    <p:sldId id="575" r:id="rId79"/>
    <p:sldId id="576" r:id="rId80"/>
    <p:sldId id="577" r:id="rId81"/>
    <p:sldId id="578" r:id="rId82"/>
    <p:sldId id="579" r:id="rId83"/>
    <p:sldId id="580" r:id="rId84"/>
    <p:sldId id="585" r:id="rId85"/>
    <p:sldId id="582" r:id="rId86"/>
    <p:sldId id="281" r:id="rId87"/>
    <p:sldId id="282" r:id="rId88"/>
    <p:sldId id="445" r:id="rId89"/>
    <p:sldId id="265" r:id="rId90"/>
    <p:sldId id="268" r:id="rId91"/>
    <p:sldId id="267" r:id="rId92"/>
    <p:sldId id="283" r:id="rId93"/>
    <p:sldId id="285" r:id="rId94"/>
    <p:sldId id="286" r:id="rId95"/>
    <p:sldId id="287" r:id="rId96"/>
    <p:sldId id="599" r:id="rId97"/>
    <p:sldId id="289" r:id="rId98"/>
    <p:sldId id="290" r:id="rId99"/>
    <p:sldId id="291" r:id="rId100"/>
    <p:sldId id="292" r:id="rId101"/>
    <p:sldId id="293" r:id="rId102"/>
    <p:sldId id="458" r:id="rId103"/>
    <p:sldId id="531" r:id="rId104"/>
    <p:sldId id="296" r:id="rId105"/>
    <p:sldId id="297" r:id="rId106"/>
    <p:sldId id="298" r:id="rId107"/>
    <p:sldId id="300" r:id="rId108"/>
    <p:sldId id="301" r:id="rId109"/>
    <p:sldId id="299" r:id="rId110"/>
    <p:sldId id="302" r:id="rId111"/>
    <p:sldId id="303" r:id="rId112"/>
    <p:sldId id="305" r:id="rId113"/>
    <p:sldId id="773" r:id="rId114"/>
    <p:sldId id="588" r:id="rId1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vashka, Adriana Ivanona" initials="KAI" lastIdx="1" clrIdx="0">
    <p:extLst>
      <p:ext uri="{19B8F6BF-5375-455C-9EA6-DF929625EA0E}">
        <p15:presenceInfo xmlns:p15="http://schemas.microsoft.com/office/powerpoint/2012/main" userId="Kovashka, Adriana Ivano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025" autoAdjust="0"/>
    <p:restoredTop sz="90113" autoAdjust="0"/>
  </p:normalViewPr>
  <p:slideViewPr>
    <p:cSldViewPr snapToGrid="0">
      <p:cViewPr varScale="1">
        <p:scale>
          <a:sx n="65" d="100"/>
          <a:sy n="65" d="100"/>
        </p:scale>
        <p:origin x="762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117" Type="http://schemas.openxmlformats.org/officeDocument/2006/relationships/commentAuthors" Target="commentAuthors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84" Type="http://schemas.openxmlformats.org/officeDocument/2006/relationships/slide" Target="slides/slide68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90" Type="http://schemas.openxmlformats.org/officeDocument/2006/relationships/slide" Target="slides/slide74.xml"/><Relationship Id="rId95" Type="http://schemas.openxmlformats.org/officeDocument/2006/relationships/slide" Target="slides/slide79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13" Type="http://schemas.openxmlformats.org/officeDocument/2006/relationships/slide" Target="slides/slide97.xml"/><Relationship Id="rId11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slide" Target="slides/slide51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slide" Target="slides/slide46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11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14" Type="http://schemas.openxmlformats.org/officeDocument/2006/relationships/slide" Target="slides/slide98.xml"/><Relationship Id="rId119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png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7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png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37736-4DC9-4C05-99A7-856CCC231FA5}" type="datetimeFigureOut">
              <a:rPr lang="en-US" smtClean="0"/>
              <a:pPr/>
              <a:t>9/26/2018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AD559-58E6-437A-A7FE-2E6C4DB0F6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95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E32B468-EF8F-44C2-915B-AEAAC903B378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23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B130A3-30B4-4B7D-87DF-5F802E3D344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56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34924B-AA27-47BB-86D4-7742672275B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68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72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67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9D22D04-830E-4317-8E67-5EC96C0859A5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520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444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514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93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69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0CD2CB0-92B7-4B10-AB60-D828201A4C20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506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389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937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52BF-62B1-4B02-81A2-38BE3C88164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14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B4D7A8-20D6-4DDB-BFEC-01E606D4E1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811632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D58637-3F1B-4801-9AC9-281AA07EE91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27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B4D7A8-20D6-4DDB-BFEC-01E606D4E1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766526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893F9-9E6E-47B4-B8FE-0A59E02EFF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57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9E3122-616F-4F59-A9A7-EE3E8192997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36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710419-C34C-4D47-80A4-86135ABA83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3297677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3D293D-73B5-4141-AE77-401D46217D1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438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E4D76A-B5A5-486A-A7D1-9B888FAE03B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43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127561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B4D7A8-20D6-4DDB-BFEC-01E606D4E1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1821876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CDA7C6-4E28-471E-A0F6-23EF427D758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912153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D4497C-5D18-43CF-9BFC-913A6DFFACA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1567627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032AB6-9822-46CE-B5E4-CEB78EEE70A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862987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032AB6-9822-46CE-B5E4-CEB78EEE70A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15989697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C833BA-FE9C-4849-B1DD-792FC6F09B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893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7413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1809E0-E778-429F-AD13-B2D3AD8CB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505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1809E0-E778-429F-AD13-B2D3AD8CB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844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AC5BBA-3476-435F-9915-DEDB5DFD8B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894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852F9D-87D8-45CE-813A-2C5D2C79CB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17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353440-A4DC-41E0-9364-498AD60AC0E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7940490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353440-A4DC-41E0-9364-498AD60AC0E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1471570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D68ACD3-F762-47B4-B86B-0A529266708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7942801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120000"/>
              </a:lnSpc>
            </a:pPr>
            <a:endParaRPr lang="en-US" dirty="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A9A9B7-852E-4FE9-ADC0-4D5CDF6208E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944532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A68ADE-D0CF-4841-A44D-BCC2957125A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17914886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A68ADE-D0CF-4841-A44D-BCC2957125A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1128087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0C91DA-4F3A-48AA-9859-D6C2800C2AA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80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120000"/>
              </a:lnSpc>
            </a:pPr>
            <a:endParaRPr lang="en-US" dirty="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A9A9B7-852E-4FE9-ADC0-4D5CDF6208E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0044868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579042-ABAB-42FC-ADC9-9CBC67D14F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 wrap="none" anchor="ctr"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5379060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579042-ABAB-42FC-ADC9-9CBC67D14F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 wrap="none" anchor="ctr"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6606646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ABAACE-DD07-44CF-AFE0-CAEB1479086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7266426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F82AD0-3064-475B-8AFE-13D9C60499ED}" type="slidenum">
              <a:rPr lang="en-US" smtClean="0">
                <a:solidFill>
                  <a:srgbClr val="000000"/>
                </a:solidFill>
              </a:rPr>
              <a:pPr/>
              <a:t>53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406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7C6C01-5097-4EFA-ACFD-07FDC1D804AC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5752446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18544453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3042231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6DA1A0-C374-48CF-A359-6AA68BA1789B}" type="slidenum">
              <a:rPr lang="en-US" smtClean="0">
                <a:solidFill>
                  <a:srgbClr val="000000"/>
                </a:solidFill>
              </a:rPr>
              <a:pPr/>
              <a:t>57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596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74BA73-90BB-4212-888A-A015DCA53D6A}" type="slidenum">
              <a:rPr lang="en-US" smtClean="0">
                <a:solidFill>
                  <a:srgbClr val="000000"/>
                </a:solidFill>
              </a:rPr>
              <a:pPr/>
              <a:t>58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Note that some of the features present in the template may actually be absent in the test image. The positions of the features can move around; new “noise” or “clutter” features can be added.</a:t>
            </a:r>
          </a:p>
          <a:p>
            <a:pPr eaLnBrk="1" hangingPunct="1"/>
            <a:r>
              <a:rPr lang="en-US"/>
              <a:t>The small circles represent votes for possible center location.</a:t>
            </a:r>
          </a:p>
        </p:txBody>
      </p:sp>
    </p:spTree>
    <p:extLst>
      <p:ext uri="{BB962C8B-B14F-4D97-AF65-F5344CB8AC3E}">
        <p14:creationId xmlns:p14="http://schemas.microsoft.com/office/powerpoint/2010/main" val="1300677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9A36C-5CE1-46B2-ABFB-5A3F42088AA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How to fix?</a:t>
            </a:r>
          </a:p>
        </p:txBody>
      </p:sp>
    </p:spTree>
    <p:extLst>
      <p:ext uri="{BB962C8B-B14F-4D97-AF65-F5344CB8AC3E}">
        <p14:creationId xmlns:p14="http://schemas.microsoft.com/office/powerpoint/2010/main" val="3675137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981008-ADBE-4873-AE9D-D0F1866C4705}" type="slidenum">
              <a:rPr lang="en-US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4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3165966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FFAD1F-43A2-4B6C-B3AB-D34F2AD035C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39998584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8CB7B-AC87-415D-8113-26EEAF404001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25523583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C71030-AC51-4A09-A25E-5FA357B75A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me give you an intuition of what is going on. Suppose we have the standard line fitting problem in presence of outliers.</a:t>
            </a:r>
          </a:p>
          <a:p>
            <a:r>
              <a:rPr lang="en-US"/>
              <a:t>We can formulate this problem as follows: want to find the best partition of points in inlier set and outlier set such that…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objective consists of adjusting the parameters of a model function so as to best fit a data set. </a:t>
            </a:r>
          </a:p>
          <a:p>
            <a:r>
              <a:rPr lang="en-US"/>
              <a:t>"best" is defined by a function f that needs to be minimized.</a:t>
            </a:r>
          </a:p>
          <a:p>
            <a:endParaRPr lang="en-US"/>
          </a:p>
          <a:p>
            <a:r>
              <a:rPr lang="en-US"/>
              <a:t>Such that the best parameter of fitting the line give rise to a residual error lower that delta</a:t>
            </a:r>
          </a:p>
          <a:p>
            <a:endParaRPr lang="en-US"/>
          </a:p>
          <a:p>
            <a:r>
              <a:rPr lang="en-US"/>
              <a:t>as when the sum, </a:t>
            </a:r>
            <a:r>
              <a:rPr lang="en-US" i="1"/>
              <a:t>S</a:t>
            </a:r>
            <a:r>
              <a:rPr lang="en-US"/>
              <a:t>, of squared residuals </a:t>
            </a:r>
          </a:p>
        </p:txBody>
      </p:sp>
    </p:spTree>
    <p:extLst>
      <p:ext uri="{BB962C8B-B14F-4D97-AF65-F5344CB8AC3E}">
        <p14:creationId xmlns:p14="http://schemas.microsoft.com/office/powerpoint/2010/main" val="16153635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1A7C6-64BD-4260-B379-19E5774210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me give you an intuition of what is going on. Suppose we have the standard line fitting problem in presence of outliers.</a:t>
            </a:r>
          </a:p>
          <a:p>
            <a:r>
              <a:rPr lang="en-US"/>
              <a:t>We can formulate this problem as follows: want to find the best partition of points in inlier set and outlier set such that…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objective consists of adjusting the parameters of a model function so as to best fit a data set. </a:t>
            </a:r>
          </a:p>
          <a:p>
            <a:r>
              <a:rPr lang="en-US"/>
              <a:t>"best" is defined by a function f that needs to be minimized.</a:t>
            </a:r>
          </a:p>
          <a:p>
            <a:endParaRPr lang="en-US"/>
          </a:p>
          <a:p>
            <a:r>
              <a:rPr lang="en-US"/>
              <a:t>Such that the best parameter of fitting the line give rise to a residual error lower that delta</a:t>
            </a:r>
          </a:p>
          <a:p>
            <a:endParaRPr lang="en-US"/>
          </a:p>
          <a:p>
            <a:r>
              <a:rPr lang="en-US"/>
              <a:t>as when the sum, </a:t>
            </a:r>
            <a:r>
              <a:rPr lang="en-US" i="1"/>
              <a:t>S</a:t>
            </a:r>
            <a:r>
              <a:rPr lang="en-US"/>
              <a:t>, of squared residuals </a:t>
            </a:r>
          </a:p>
        </p:txBody>
      </p:sp>
    </p:spTree>
    <p:extLst>
      <p:ext uri="{BB962C8B-B14F-4D97-AF65-F5344CB8AC3E}">
        <p14:creationId xmlns:p14="http://schemas.microsoft.com/office/powerpoint/2010/main" val="13808277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168155-4F81-4408-A7FC-EA1CD92B6B8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me give you an intuition of what is going on. Suppose we have the standard line fitting problem in presence of outliers.</a:t>
            </a:r>
          </a:p>
          <a:p>
            <a:r>
              <a:rPr lang="en-US"/>
              <a:t>We can formulate this problem as follows: want to find the best partition of points in inlier set and outlier set such that…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objective consists of adjusting the parameters of a model function so as to best fit a data set. </a:t>
            </a:r>
          </a:p>
          <a:p>
            <a:r>
              <a:rPr lang="en-US"/>
              <a:t>"best" is defined by a function f that needs to be minimized.</a:t>
            </a:r>
          </a:p>
          <a:p>
            <a:endParaRPr lang="en-US"/>
          </a:p>
          <a:p>
            <a:r>
              <a:rPr lang="en-US"/>
              <a:t>Such that the best parameter of fitting the line give rise to a residual error lower that delta</a:t>
            </a:r>
          </a:p>
          <a:p>
            <a:endParaRPr lang="en-US"/>
          </a:p>
          <a:p>
            <a:r>
              <a:rPr lang="en-US"/>
              <a:t>as when the sum, </a:t>
            </a:r>
            <a:r>
              <a:rPr lang="en-US" i="1"/>
              <a:t>S</a:t>
            </a:r>
            <a:r>
              <a:rPr lang="en-US"/>
              <a:t>, of squared residuals </a:t>
            </a:r>
          </a:p>
        </p:txBody>
      </p:sp>
    </p:spTree>
    <p:extLst>
      <p:ext uri="{BB962C8B-B14F-4D97-AF65-F5344CB8AC3E}">
        <p14:creationId xmlns:p14="http://schemas.microsoft.com/office/powerpoint/2010/main" val="26423201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CE023-128E-4856-BCB6-506FF27BFF9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me give you an intuition of what is going on. Suppose we have the standard line fitting problem in presence of outliers.</a:t>
            </a:r>
          </a:p>
          <a:p>
            <a:r>
              <a:rPr lang="en-US"/>
              <a:t>We can formulate this problem as follows: want to find the best partition of points in inlier set and outlier set such that…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objective consists of adjusting the parameters of a model function so as to best fit a data set. </a:t>
            </a:r>
          </a:p>
          <a:p>
            <a:r>
              <a:rPr lang="en-US"/>
              <a:t>"best" is defined by a function f that needs to be minimized.</a:t>
            </a:r>
          </a:p>
          <a:p>
            <a:endParaRPr lang="en-US"/>
          </a:p>
          <a:p>
            <a:r>
              <a:rPr lang="en-US"/>
              <a:t>Such that the best parameter of fitting the line give rise to a residual error lower that delta</a:t>
            </a:r>
          </a:p>
          <a:p>
            <a:endParaRPr lang="en-US"/>
          </a:p>
          <a:p>
            <a:r>
              <a:rPr lang="en-US"/>
              <a:t>as when the sum, </a:t>
            </a:r>
            <a:r>
              <a:rPr lang="en-US" i="1"/>
              <a:t>S</a:t>
            </a:r>
            <a:r>
              <a:rPr lang="en-US"/>
              <a:t>, of squared residuals </a:t>
            </a:r>
          </a:p>
        </p:txBody>
      </p:sp>
    </p:spTree>
    <p:extLst>
      <p:ext uri="{BB962C8B-B14F-4D97-AF65-F5344CB8AC3E}">
        <p14:creationId xmlns:p14="http://schemas.microsoft.com/office/powerpoint/2010/main" val="3198079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6C0EBD-25A8-4D2D-84D6-A0B57D3202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give you an intuition of what is going on. Suppose we have the standard line fitting problem in presence of outliers.</a:t>
            </a:r>
          </a:p>
          <a:p>
            <a:r>
              <a:rPr lang="en-US" dirty="0"/>
              <a:t>We can formulate this problem as follows: want to find the best partition of points in </a:t>
            </a:r>
            <a:r>
              <a:rPr lang="en-US" dirty="0" err="1"/>
              <a:t>inlier</a:t>
            </a:r>
            <a:r>
              <a:rPr lang="en-US" dirty="0"/>
              <a:t> set and outlier set such that…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objective consists of adjusting the parameters of a model function so as to best fit a data set. </a:t>
            </a:r>
          </a:p>
          <a:p>
            <a:r>
              <a:rPr lang="en-US" dirty="0"/>
              <a:t>"best" is defined by a function f that needs to be minimized.</a:t>
            </a:r>
          </a:p>
          <a:p>
            <a:endParaRPr lang="en-US" dirty="0"/>
          </a:p>
          <a:p>
            <a:r>
              <a:rPr lang="en-US" dirty="0"/>
              <a:t>Such that the best parameter of fitting the line give rise to a residual error lower that delta</a:t>
            </a:r>
          </a:p>
          <a:p>
            <a:endParaRPr lang="en-US" dirty="0"/>
          </a:p>
          <a:p>
            <a:r>
              <a:rPr lang="en-US" dirty="0"/>
              <a:t>as when the sum, </a:t>
            </a:r>
            <a:r>
              <a:rPr lang="en-US" i="1" dirty="0"/>
              <a:t>S</a:t>
            </a:r>
            <a:r>
              <a:rPr lang="en-US" dirty="0"/>
              <a:t>, of squared residuals </a:t>
            </a:r>
          </a:p>
        </p:txBody>
      </p:sp>
    </p:spTree>
    <p:extLst>
      <p:ext uri="{BB962C8B-B14F-4D97-AF65-F5344CB8AC3E}">
        <p14:creationId xmlns:p14="http://schemas.microsoft.com/office/powerpoint/2010/main" val="13787957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56533-F005-4B55-94F1-56B3E59B39F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264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20E1CA-7B26-4EDC-B38B-57DA48A159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2585740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027770-D31A-4687-80C0-0EE04A7AEB4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468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52C9192-944E-43D5-AFCC-EC487AF09418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4440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33F668D-D252-4270-889F-0EDB19D4E879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1724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1DC566-8D47-4573-BE37-AC422085209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19138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58904"/>
            <a:ext cx="5364480" cy="4323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000" dirty="0"/>
              <a:t>Gestalt (psychology): </a:t>
            </a:r>
            <a:r>
              <a:rPr lang="en-US" sz="2600" dirty="0"/>
              <a:t>Whole is greater than sum of its parts. Relationships among parts yield additional information.</a:t>
            </a:r>
          </a:p>
          <a:p>
            <a:pPr eaLnBrk="1" hangingPunct="1"/>
            <a:r>
              <a:rPr lang="en-US" dirty="0"/>
              <a:t>The famous Muller-</a:t>
            </a:r>
            <a:r>
              <a:rPr lang="en-US" dirty="0" err="1"/>
              <a:t>Lyer</a:t>
            </a:r>
            <a:r>
              <a:rPr lang="en-US" dirty="0"/>
              <a:t> illusion: the point is that the horizontal bar has properties that come only from its membership in a group (it looks shorter in the lower picture, but is actually the same size) and that these properties can’t be discounted--- you can’t look at this figure and ignore the arrowheads and thereby make the two bars seem to be the same size.</a:t>
            </a:r>
          </a:p>
        </p:txBody>
      </p:sp>
    </p:spTree>
    <p:extLst>
      <p:ext uri="{BB962C8B-B14F-4D97-AF65-F5344CB8AC3E}">
        <p14:creationId xmlns:p14="http://schemas.microsoft.com/office/powerpoint/2010/main" val="22296858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AC378AF-D322-4BF9-92FE-F60462D62754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8243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B28DE55-9D7B-498F-BE36-21B23BBEA1BC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5050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9CAAD62-FDBD-4379-B125-5B09C06FB2B7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7213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386BB99-27E3-460A-A168-FEE4AC09C1BD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5824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1D5DC12-E450-46B0-8017-CF460C824F80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7138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8B3B54D-EE86-4054-8454-81B2F974C2DD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3980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A995B3E-214B-4880-A17E-1105D97CFAE2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884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4218AF-BFC5-4894-8AB7-0FC82E74B16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617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9B1E71-B85D-4C87-9DD0-DAF76B8ED1D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7 Segmentation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02057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24387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4165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1065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4847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3C6F719-2A11-476F-990D-923728009773}" type="slidenum">
              <a:rPr lang="en-US">
                <a:solidFill>
                  <a:prstClr val="black"/>
                </a:solidFill>
              </a:rPr>
              <a:pPr/>
              <a:t>86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5197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221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56D9AF7-8F68-444E-B950-3693832F2C3F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2EA3ED7-E379-45EA-A297-9C060AEACAF0}" type="slidenum">
              <a:rPr lang="en-US" sz="1300">
                <a:solidFill>
                  <a:prstClr val="black"/>
                </a:solidFill>
                <a:latin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88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1067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5645711-5064-478A-BBB2-F8588BC0BD33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8566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FC991BB-B2BA-402F-B7B6-76C515895878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20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10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32101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4359FCEA-BBF6-4C71-9AB7-CD40BB1E5E08}" type="slidenum">
              <a:rPr lang="en-US" sz="1300">
                <a:solidFill>
                  <a:prstClr val="black"/>
                </a:solidFill>
                <a:latin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90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945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D96D2C-47DF-4CBA-804E-E3933AF0B9C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147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B3EA6DD-B732-4192-88A1-A6DBF13E989B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0494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8BAF94-038D-423E-B1B7-7F419C83E5F7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721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2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37221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774CB13-120F-4DAC-AED1-8060EB70DDAA}" type="slidenum">
              <a:rPr lang="en-US" sz="1300">
                <a:solidFill>
                  <a:prstClr val="black"/>
                </a:solidFill>
                <a:latin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92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2157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28B4388-E919-4A40-B67D-E690A1496387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824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1CB3B364-11E9-4318-B6B2-3CF18252348F}" type="slidenum">
              <a:rPr lang="en-US" sz="1300">
                <a:solidFill>
                  <a:prstClr val="black"/>
                </a:solidFill>
                <a:latin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93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82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0846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E2068A5-2B99-4E11-AB5C-755F5B4AE4EE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41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5C987F44-4556-43F4-A6E1-95EEE6D1B694}" type="slidenum">
              <a:rPr lang="en-US" sz="1300">
                <a:solidFill>
                  <a:prstClr val="black"/>
                </a:solidFill>
                <a:latin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94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41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6773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A42255F-DBDF-4E75-91B8-4506406AA68E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95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08305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4EB4F17-83AA-46C6-8F53-9FA464492853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5171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18B6CBD4-7580-4BF0-A77E-5E8E341BF135}" type="slidenum">
              <a:rPr lang="en-US" sz="1300">
                <a:solidFill>
                  <a:prstClr val="black"/>
                </a:solidFill>
                <a:latin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96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5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42198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4001A1B-A0CD-4A87-82BA-372E4503E08D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97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CS 376 Lecture 7 Segmentation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522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099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54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91372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BE9D59-81E1-49DC-B0DF-BFE23630BDF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10372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6F9DED-C3AA-40F6-ACE9-AC54436C1CB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16206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C975F6-1F02-49F1-9B80-3C42822A824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7710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02697F2-86AE-437C-90FF-D0F00A09CCE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6203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EC620BA-5B58-4BFE-9209-94A3CAD3632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5721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C8ACE6-38FB-41C1-BB51-260E57DEB5C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0677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E8AE770-982F-4BC2-AA0E-C47D558F4A7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3010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383176-FBAF-4F05-A00D-81B28782FDD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3068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2B7E85-4311-4C48-89B5-CF7C3FBC332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5444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D37FA9-4D0B-40BC-BBEA-37390D508C1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89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44598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F93CF4-E63E-4E36-BA7C-2CBBFE382D2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3033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C1759FE-7B4E-4F6E-B866-11187D72CA9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218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97410A-348B-4A90-B1CF-A9CEE800D69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7445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E4B2DDB-B4D1-4125-8159-6EDB94AE1695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87974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73018B4-3933-4F62-A5FA-67D0DCE8653B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42752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B389572-BE80-4015-B60A-A72FC85D6D8B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74319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073EA36-E756-4169-B749-F2D60A8B0CA8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5789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A149096-2B83-44A4-B84B-C4BAB53BC103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17649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7C9B566-B7D8-4BE7-840C-83778208EB12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41440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0B7A1A3-3CB5-4873-9914-12B786270A82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913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6AAFAC-5BB1-4263-9DA7-5D82E5C7B20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59307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4F18ADD-DE40-44F3-A998-E661606E32F3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31015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1C550BD-6899-4552-B1A8-0A2A1826DF53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1325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C183C7D-514C-471D-B43C-43B42CF8B980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37210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F06E393-7836-4834-A61E-1ECDC2D39269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127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D8CC5-203E-40B0-B42C-2DCC325DF49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11620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8CC6F3-6FB7-40D8-9AEA-00C638948F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49324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5AE900-B3D8-4969-A191-0BEC1AB162B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89643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49F2F-F447-429F-9A25-D29688861F9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1306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3B3C7C-5CB7-45D0-A061-D7794BAD99F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20737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2CFFFD-F276-45B3-9CB6-9968B289F63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569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67216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9582C-3E8E-4A35-93C5-D6E841FDE73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77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A10565-676D-41DF-B4C0-1E6ED7FB20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1111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1E3DD-952D-4B14-9CDD-1AE96E8D16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51524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516F2-4DB2-4BFB-B3D2-F57A6F4075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13308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5BFFBF-3429-4B96-9B0B-B4CDAD5E3C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12374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2307C8-829D-4BED-80D0-396216B14B1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28181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48921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31CB19-1C00-46EB-95E5-FC6DE6FE5CC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45497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BD2DE4-3975-4D81-9234-8C24AEADCFA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1152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ACB6DE-3EC2-4600-BA32-ECA1B2995D5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24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1A760F-B211-47BF-917A-3F4A978B4F8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50531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95236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85158D-3111-4441-A775-49823B22BC2F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36464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2AFC6A-C4FA-4FAE-8CCF-DCD4EF18CEE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68400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CC0164F-EAAB-4283-99BF-B9E43435467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6239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53CB9A-9E34-4D09-8302-9742DF7F18E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86851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2B9EF0-7E4F-4554-8D12-4A5B9B407E7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91383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66157C-4016-434D-8329-A6BA8E355C7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84381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CA7466-267E-47A2-8F04-1FF4ADF505B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4329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622413A-352F-4D45-8746-C955FEA6AE5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6643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DACBE7-2A6A-460A-AE49-6159481E31F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36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98A8C6-E31A-4948-8696-12D201D804D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96100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D7D0BF0-493F-4571-B65D-522C3186BFA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4852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D35E7F-3692-471F-BE66-89DA2E99552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7428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209B94-82B0-447E-ACEE-636B2707A05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6005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3678E5-C793-4BD2-A5D1-D40A0F4347C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4514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C35902-9995-41E2-8428-7205D6E6CD4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0135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FD3463-CC8D-4294-8C0B-D3E48FAF8C3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2916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8CC53D-0A27-49C3-BFA1-CB92058F4CE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933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426BAFC-50EB-4D86-B70A-D85B6C0FD3E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5878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DFE37D-0399-4782-ACCC-41C6582A829E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4671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653087-A45F-4E7E-8A0B-022321B6A9A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451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868AAF-93F9-434C-A6F8-25DDCC47FA0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00979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3FCA5C-1058-44E4-9BEF-B7DD58ECFA3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96820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1C46FF-051C-4417-BFCD-C33BCFC3007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19375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7386BE5-8C8C-4CA7-A34B-7167F91EBBF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84118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3AD704-75B4-4EED-BB56-66A6FBA0736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8860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4FF8AD-E0AB-4224-90B0-25063A38E42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00936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C734C93-0044-4DA3-A71E-86D267CB126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67331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0158DE-57D3-4497-B383-F0E55D5CF61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23146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D52F32-A75F-403B-B111-3F89478CA95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80238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552460-B472-4652-A7B3-F000F9CBB89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20919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0225231-1B04-4B28-977A-01563C4B0EE6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2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99AC0E-4478-46FF-94CC-F0CBF080AFB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7572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378EC12-D0E0-4B4A-A0DE-A2D7FD048EF1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94979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1F52E98-AC33-414F-AC4C-5DE08E7DFAEB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32744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D1A5F88-2822-46AC-AB6D-CEB7905A53AF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48353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B762708-BA4D-47B0-82A6-0FC41C3E0B15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4590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F016BBD-8E86-4A06-B96A-3EDB19E317A4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5704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D31170D-85B5-47E1-820C-18DD5758B643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61834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202562E-3016-4BCD-B5B0-9524E897947C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60995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5FC7014-8518-4FB3-AC68-7AD46F8324F9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48857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5E7D173-9B33-4C30-B08D-562C9791FB06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45314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7CF7331-3FB3-4CD1-AEB5-094A5FE4CB51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390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513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C0A4FE-3B6D-4C7F-9362-759113A04ADE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11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08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914F64-C356-4EC4-8305-1B1C23E084D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349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8C033A-321D-466E-BD7C-9D1A431440CF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403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63A470-C0F4-491A-AD1B-ED8B08CA407F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8844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25A9EB-88F7-4662-8C55-F580AA51E36F}" type="slidenum">
              <a:rPr lang="ar-SA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8443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D44E4D0-DF5F-4EF4-B896-C2A300D7BA54}" type="slidenum">
              <a:rPr lang="ar-SA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5992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17E18B-52EE-4522-BF05-96BC36E7016B}" type="slidenum">
              <a:rPr lang="ar-SA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4049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F55007-C91B-4A45-95C0-2B1DE79B2081}" type="slidenum">
              <a:rPr lang="ar-SA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5772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EF1B91-A485-4085-8E73-2CB5EF7D0972}" type="slidenum">
              <a:rPr lang="ar-SA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7750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ar-SA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85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ar-SA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587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36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680A97-1CA9-453B-AB9B-B65DC753399D}" type="slidenum">
              <a:rPr lang="ar-SA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0211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F1694C7-AF5A-42A4-A032-D795907E8EC6}" type="slidenum">
              <a:rPr lang="ar-SA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0974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209203-75D7-4CBC-A0FA-5F44ACC00C22}" type="slidenum">
              <a:rPr lang="ar-SA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8536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04FF977-C01C-42A8-82A0-C84D00CF17BF}" type="slidenum">
              <a:rPr lang="ar-SA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9585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6AAFAC-5BB1-4263-9DA7-5D82E5C7B20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078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3226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1A760F-B211-47BF-917A-3F4A978B4F8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5156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98A8C6-E31A-4948-8696-12D201D804D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379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868AAF-93F9-434C-A6F8-25DDCC47FA0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0346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99AC0E-4478-46FF-94CC-F0CBF080AFB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52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1558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8913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C0A4FE-3B6D-4C7F-9362-759113A04ADE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8231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914F64-C356-4EC4-8305-1B1C23E084D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0452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8C033A-321D-466E-BD7C-9D1A431440CF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3691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63A470-C0F4-491A-AD1B-ED8B08CA407F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383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DF340B-07B9-432D-8A90-7B24D265BB6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0918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1EAD8-90E0-408A-B14C-55F5922C252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403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EE954B-E92E-4B55-AAF9-2633E7D25E1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8294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794290-3335-4BE1-8528-9FD23670BA1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0520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7BA27-A15E-4043-B875-D1AEE23E727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973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886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EB8325-9CC1-461F-9EC1-E0DFD2A4D61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8144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4D0D1-B572-4BEB-8CBA-809DDC06EC5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88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CB82E9-74AA-40C2-9F93-D41DBD0E35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8849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BEBC1-0CF5-40B9-849A-2A2D5088F7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4296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1A917-DED6-420F-AB89-71DCC74F1C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96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7C4BE-810B-49B1-B651-7730B3903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969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00099-45CB-49A8-831A-A9BFACC60D2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3A5D9-B46A-464F-A509-27D7BFA32B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2141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434BC-F1F3-4253-B5FC-7757FF0E871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12DB91-86E4-4A0F-82D6-958DF243289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82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FBBB85-710C-488E-BD28-A4326ED0DB5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D2E10-D168-4A80-8DB5-FBB5FF806B8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0734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4AA54-5CB7-43A6-AC34-C226764AD6C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E2E87-D404-45DD-B45B-111282F08EC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880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3793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B6543-6DE8-49EF-B90C-09E173BE56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21F48-D346-4F71-8900-1838764A47A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3016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25B53E-DCC6-4252-A599-BE12201A74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28C27-3DAD-4220-8F66-82038543638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753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3F8325-FEB5-497D-B449-4F0FCE15D1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7F638-E97B-4BFD-AD2F-71EC9734DD3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0240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D8ABF-E853-4BFC-8CC9-2DF7E67CDBC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D24A4-4916-451B-8EE0-D35DD9CCDDE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5716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ABC72-B6E3-4458-9365-A09E0198230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B0751-FAF1-41BE-8C4F-3C2B5EBBA77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530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B29F3-8882-47C6-B806-7EC6F1669C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70A29-2472-4718-9BDE-69BD961F57C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4952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3B7143-2944-4924-82A5-3B8AA3B9B5C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08D90-F84B-44AE-AD03-5F0D067164A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29198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0716F-B95C-4057-AC2A-F667ED3F0E87}" type="datetimeFigureOut">
              <a:rPr lang="en-US"/>
              <a:pPr>
                <a:defRPr/>
              </a:pPr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7DC8FE-16F2-4162-BFDA-5B31D3448F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59072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B909A-1DED-48A0-9359-93CD7E1FC54C}" type="datetimeFigureOut">
              <a:rPr lang="en-US"/>
              <a:pPr>
                <a:defRPr/>
              </a:pPr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A40F04-038E-428E-9EBC-CA1AEE4AB2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27409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4A1468-F4A8-41DD-8CA2-9AF9B8B08264}" type="datetimeFigureOut">
              <a:rPr lang="en-US"/>
              <a:pPr>
                <a:defRPr/>
              </a:pPr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304F53-7D31-4A74-9EC1-02ECE217F7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0235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314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30B90-CB61-41A2-A65F-7C8FF67C7028}" type="datetimeFigureOut">
              <a:rPr lang="en-US"/>
              <a:pPr>
                <a:defRPr/>
              </a:pPr>
              <a:t>9/26/2018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2761C0-7759-4DFB-83B9-7C36666533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34656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02DDE-2108-4C9C-9C68-F1C942A8DBC4}" type="datetimeFigureOut">
              <a:rPr lang="en-US"/>
              <a:pPr>
                <a:defRPr/>
              </a:pPr>
              <a:t>9/26/2018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E7F55C-3383-4A7B-B317-D316C84892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41989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921538-5926-4BF0-9F3F-37968C45F1A1}" type="datetimeFigureOut">
              <a:rPr lang="en-US"/>
              <a:pPr>
                <a:defRPr/>
              </a:pPr>
              <a:t>9/26/2018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D98AC2-2BAA-4588-A7FC-C891B0C833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945054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4FE98-8626-416A-AAA4-A05478B9A614}" type="datetimeFigureOut">
              <a:rPr lang="en-US"/>
              <a:pPr>
                <a:defRPr/>
              </a:pPr>
              <a:t>9/26/2018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C94152-2757-422D-926A-6351842B51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984795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AF2F0-65AD-493C-98E2-0583349F4A3C}" type="datetimeFigureOut">
              <a:rPr lang="en-US"/>
              <a:pPr>
                <a:defRPr/>
              </a:pPr>
              <a:t>9/26/2018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E7DAC3-55FF-4E26-A1B4-1D0A95D629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53858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33D321-9412-4683-801A-64B4F4B053BB}" type="datetimeFigureOut">
              <a:rPr lang="en-US"/>
              <a:pPr>
                <a:defRPr/>
              </a:pPr>
              <a:t>9/26/2018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37255-491D-41E3-A847-69602E6A63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15037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D563FA-91C2-4CD8-9F17-2AF5606F55B8}" type="datetimeFigureOut">
              <a:rPr lang="en-US"/>
              <a:pPr>
                <a:defRPr/>
              </a:pPr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78FFDE-0724-4739-AD17-754D61CB5E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80237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E34FC9-8190-438B-9B48-CFBF1ED95EEA}" type="datetimeFigureOut">
              <a:rPr lang="en-US"/>
              <a:pPr>
                <a:defRPr/>
              </a:pPr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8964C3-68EB-437A-A345-0BD2BDFE8C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16550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851F4D-8B56-4DC2-B509-EA36C5742D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27761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34B09C-5FE3-4E5C-947F-62A8A654A6B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68880D-8C14-414F-9A2C-CAC4CEB7120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755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7105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98400-A51E-47C6-AB6E-9D2F0FEB444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387C5-D1BA-4E64-9B6E-A01CF3A7D9E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03358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1AFC77-476A-4B65-AEF2-B88090E8601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399DFD-7A6B-421E-91AE-F1416F30A79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95203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3747BA-49B7-4E32-A9B2-44A226F3221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32093-982A-4E29-84CD-21505EE1816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562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3BBE94-D788-474D-8EEB-6F58D147204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D8F99F-4257-47F7-B137-92F5C330B80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11458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95DB7-2A11-4E6C-9567-D57EA333CE6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F2DBDE-828A-4ED8-BAC3-0183760B6DD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89336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282A0-E074-4D1F-9892-A88D1283A73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4E828-8872-429C-B31F-81F3904DB62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10343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7B5463-834F-40F6-B8E3-F026FE73268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464F8D-F56C-469B-8A33-F67E89A087F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34393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B97F0-D666-463A-99C4-716878AAB3F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1FFF3-B466-42C5-A286-E06D02714B7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17895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5714B-483C-45C3-99E0-9DDFC1306F6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34E0C-7D9E-4F01-AF55-2FE14BA7587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39078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089D8F-1676-4F18-A19A-1DC9780C6F7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49CCE-778B-4371-A03A-FDCD62BA792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61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1688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749891-993B-4D33-B993-137EB48B892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79180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D13BAD-D3CD-4709-A2BF-5D45E794302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14961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3737EA-7009-4E81-999B-EDE285887C7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26188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7408ED-D371-4F73-8FFB-D7F48F1ED9C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9813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B27D6B-5523-448D-A070-920C01AFCC8F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29884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6C5779B-CA68-481B-B316-38460C8DEAF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444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CD9997A-8257-478E-A6A0-790675028B2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94525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2E691A-386B-4998-A2FA-C91D6DAECFB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58990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0CC90E-0932-4E33-996D-1E975E80B87F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6300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877AAA-4F4C-42BD-B112-A1606A8023C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834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49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B28F398-02E5-4E7F-9921-4D067D02FED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0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0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0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9B403E6-EFB1-4095-AC3C-2CFB971FD47E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005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56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88D4F9E-690E-4DB4-8418-504973D6CBF6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628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6C9532-855A-4EA1-B8EB-122CC0DEAC22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48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0CD11F-B03E-4E9A-B773-B4DFD6C80F0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4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30B9F3-849D-4788-85CF-CB5DFEF19A3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597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995C511-E46B-4ADA-A9E9-D6AF2C7EFDC4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8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74360F-4D8D-4C6F-9B24-04FAA3528DD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73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3A821E-B77A-4C4D-A36F-8D72A05AB943}" type="slidenum">
              <a:rPr lang="ar-SA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55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74360F-4D8D-4C6F-9B24-04FAA3528DD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01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E5EBEA-C4C0-4A64-9B9B-3BBF4355055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20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1BE31CC-8886-42F9-BEC0-95B40174ED3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40BC6BE-AF76-4AFC-948E-58376E09878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633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E62CE3BD-3A4F-467D-B44C-EA9E33CEE5C6}" type="datetimeFigureOut">
              <a:rPr lang="en-US"/>
              <a:pPr>
                <a:defRPr/>
              </a:pPr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6B33576-EE18-42D9-ACEA-3CC56379C4A7}" type="slidenum">
              <a:rPr lang="en-US" altLang="en-US" smtClean="0"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12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3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0F0A01C-ECC0-4966-AD27-2E8B22F3BDB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2F44228-A715-4D35-A686-68263BBDC78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3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8179E-8127-4BF2-8762-211A319AAEC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64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png"/><Relationship Id="rId12" Type="http://schemas.openxmlformats.org/officeDocument/2006/relationships/image" Target="../media/image15.wmf"/><Relationship Id="rId2" Type="http://schemas.openxmlformats.org/officeDocument/2006/relationships/vmlDrawing" Target="../drawings/vmlDrawing3.v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23.wmf"/><Relationship Id="rId2" Type="http://schemas.openxmlformats.org/officeDocument/2006/relationships/vmlDrawing" Target="../drawings/vmlDrawing4.v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2.wmf"/><Relationship Id="rId4" Type="http://schemas.openxmlformats.org/officeDocument/2006/relationships/notesSlide" Target="../notesSlides/notesSlide8.xml"/><Relationship Id="rId9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84.xml"/><Relationship Id="rId7" Type="http://schemas.openxmlformats.org/officeDocument/2006/relationships/image" Target="../media/image40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-foundation.org/openaccess/content_iccv_2015/papers/Xie_Holistically-Nested_Edge_Detection_ICCV_2015_paper.pdf" TargetMode="External"/><Relationship Id="rId2" Type="http://schemas.openxmlformats.org/officeDocument/2006/relationships/slideLayout" Target="../slideLayouts/slideLayout84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slideLayout" Target="../slideLayouts/slideLayout101.xml"/><Relationship Id="rId7" Type="http://schemas.openxmlformats.org/officeDocument/2006/relationships/image" Target="../media/image50.wmf"/><Relationship Id="rId2" Type="http://schemas.openxmlformats.org/officeDocument/2006/relationships/vmlDrawing" Target="../drawings/vmlDrawing5.vml"/><Relationship Id="rId1" Type="http://schemas.openxmlformats.org/officeDocument/2006/relationships/themeOverride" Target="../theme/themeOverride20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51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96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w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4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5.png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14.xml"/><Relationship Id="rId1" Type="http://schemas.openxmlformats.org/officeDocument/2006/relationships/tags" Target="../tags/tag9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18.xml"/><Relationship Id="rId1" Type="http://schemas.openxmlformats.org/officeDocument/2006/relationships/themeOverride" Target="../theme/themeOverride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12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13.bin"/><Relationship Id="rId9" Type="http://schemas.openxmlformats.org/officeDocument/2006/relationships/oleObject" Target="../embeddings/oleObject16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5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1.png"/><Relationship Id="rId4" Type="http://schemas.openxmlformats.org/officeDocument/2006/relationships/oleObject" Target="../embeddings/oleObject1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12.xml"/><Relationship Id="rId7" Type="http://schemas.openxmlformats.org/officeDocument/2006/relationships/image" Target="../media/image63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62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136.xml"/><Relationship Id="rId1" Type="http://schemas.openxmlformats.org/officeDocument/2006/relationships/themeOverride" Target="../theme/themeOverride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40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notesSlide" Target="../notesSlides/notesSlide38.xml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13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2.png"/><Relationship Id="rId5" Type="http://schemas.openxmlformats.org/officeDocument/2006/relationships/image" Target="../media/image69.wmf"/><Relationship Id="rId10" Type="http://schemas.openxmlformats.org/officeDocument/2006/relationships/image" Target="../media/image71.wmf"/><Relationship Id="rId4" Type="http://schemas.openxmlformats.org/officeDocument/2006/relationships/oleObject" Target="../embeddings/oleObject18.bin"/><Relationship Id="rId9" Type="http://schemas.openxmlformats.org/officeDocument/2006/relationships/oleObject" Target="../embeddings/oleObject2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3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2.png"/><Relationship Id="rId5" Type="http://schemas.openxmlformats.org/officeDocument/2006/relationships/image" Target="../media/image69.wmf"/><Relationship Id="rId4" Type="http://schemas.openxmlformats.org/officeDocument/2006/relationships/oleObject" Target="../embeddings/oleObject21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0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0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25.xml"/><Relationship Id="rId1" Type="http://schemas.openxmlformats.org/officeDocument/2006/relationships/themeOverride" Target="../theme/themeOverride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25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25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170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78.wmf"/><Relationship Id="rId4" Type="http://schemas.openxmlformats.org/officeDocument/2006/relationships/hyperlink" Target="http://www.pascal-network.org/challenges/VOC/pubs/leibe04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80.wmf"/><Relationship Id="rId2" Type="http://schemas.openxmlformats.org/officeDocument/2006/relationships/slideLayout" Target="../slideLayouts/slideLayout85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79.wmf"/><Relationship Id="rId4" Type="http://schemas.openxmlformats.org/officeDocument/2006/relationships/oleObject" Target="../embeddings/oleObject23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8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79.wmf"/><Relationship Id="rId4" Type="http://schemas.openxmlformats.org/officeDocument/2006/relationships/oleObject" Target="../embeddings/oleObject25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80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2.wmf"/><Relationship Id="rId4" Type="http://schemas.openxmlformats.org/officeDocument/2006/relationships/oleObject" Target="../embeddings/oleObject27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80.xml"/><Relationship Id="rId1" Type="http://schemas.openxmlformats.org/officeDocument/2006/relationships/themeOverride" Target="../theme/themeOverride2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Relationship Id="rId6" Type="http://schemas.openxmlformats.org/officeDocument/2006/relationships/hyperlink" Target="http://ttic.uchicago.edu/~xren/research/iccv2003/" TargetMode="Externa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97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99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0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03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13.xml"/><Relationship Id="rId6" Type="http://schemas.openxmlformats.org/officeDocument/2006/relationships/image" Target="../media/image104.png"/><Relationship Id="rId5" Type="http://schemas.openxmlformats.org/officeDocument/2006/relationships/image" Target="../media/image101.jpeg"/><Relationship Id="rId4" Type="http://schemas.openxmlformats.org/officeDocument/2006/relationships/image" Target="../media/image10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01.jpeg"/><Relationship Id="rId4" Type="http://schemas.openxmlformats.org/officeDocument/2006/relationships/image" Target="../media/image10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3.png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5.x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10" Type="http://schemas.openxmlformats.org/officeDocument/2006/relationships/oleObject" Target="../embeddings/oleObject3.bin"/><Relationship Id="rId4" Type="http://schemas.openxmlformats.org/officeDocument/2006/relationships/tags" Target="../tags/tag2.xml"/><Relationship Id="rId9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3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2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32.xml"/><Relationship Id="rId6" Type="http://schemas.openxmlformats.org/officeDocument/2006/relationships/image" Target="../media/image124.png"/><Relationship Id="rId5" Type="http://schemas.openxmlformats.org/officeDocument/2006/relationships/image" Target="../media/image121.png"/><Relationship Id="rId4" Type="http://schemas.openxmlformats.org/officeDocument/2006/relationships/image" Target="../media/image12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g"/><Relationship Id="rId3" Type="http://schemas.openxmlformats.org/officeDocument/2006/relationships/image" Target="../media/image125.png"/><Relationship Id="rId7" Type="http://schemas.openxmlformats.org/officeDocument/2006/relationships/hyperlink" Target="http://openaccess.thecvf.com/content_ICCV_2017/papers/He_Mask_R-CNN_ICCV_2017_paper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1.jpg"/><Relationship Id="rId4" Type="http://schemas.openxmlformats.org/officeDocument/2006/relationships/image" Target="../media/image126.png"/><Relationship Id="rId9" Type="http://schemas.openxmlformats.org/officeDocument/2006/relationships/image" Target="../media/image130.jp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76135"/>
            <a:ext cx="9144000" cy="2590800"/>
          </a:xfrm>
        </p:spPr>
        <p:txBody>
          <a:bodyPr>
            <a:normAutofit/>
          </a:bodyPr>
          <a:lstStyle/>
          <a:p>
            <a:r>
              <a:rPr lang="en-US" sz="40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 1674: Intro to Computer Vision</a:t>
            </a:r>
            <a:br>
              <a:rPr lang="en-US" sz="5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Grouping: Edges, Lines, </a:t>
            </a:r>
            <a:br>
              <a:rPr lang="en-US" sz="5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Circles, Segments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335"/>
            <a:ext cx="6400800" cy="2133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</a:rPr>
              <a:t>Prof. Adriana </a:t>
            </a:r>
            <a:r>
              <a:rPr lang="en-US" sz="3600" dirty="0" err="1">
                <a:solidFill>
                  <a:schemeClr val="tx1"/>
                </a:solidFill>
              </a:rPr>
              <a:t>Kovashka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University of Pittsburgh</a:t>
            </a:r>
          </a:p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</a:rPr>
              <a:t>October 2, 2018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162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Effects of noise</a:t>
            </a:r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Difference filters respond strongly to noise</a:t>
            </a:r>
          </a:p>
          <a:p>
            <a:pPr lvl="1"/>
            <a:r>
              <a:rPr lang="en-US"/>
              <a:t>Image noise results in pixels that look very different from their neighbors</a:t>
            </a:r>
          </a:p>
          <a:p>
            <a:pPr lvl="1"/>
            <a:r>
              <a:rPr lang="en-US"/>
              <a:t>Generally, the larger the noise the stronger the response</a:t>
            </a:r>
          </a:p>
          <a:p>
            <a:pPr>
              <a:buFontTx/>
              <a:buChar char="•"/>
            </a:pPr>
            <a:r>
              <a:rPr lang="en-US"/>
              <a:t>What can we do about it?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7462684" y="6579267"/>
            <a:ext cx="16813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Source: D. Forsyth</a:t>
            </a:r>
          </a:p>
        </p:txBody>
      </p:sp>
    </p:spTree>
    <p:extLst>
      <p:ext uri="{BB962C8B-B14F-4D97-AF65-F5344CB8AC3E}">
        <p14:creationId xmlns:p14="http://schemas.microsoft.com/office/powerpoint/2010/main" val="878255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89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smooth first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04800" y="5943600"/>
            <a:ext cx="7772400" cy="771525"/>
            <a:chOff x="192" y="3744"/>
            <a:chExt cx="4896" cy="486"/>
          </a:xfrm>
        </p:grpSpPr>
        <p:sp>
          <p:nvSpPr>
            <p:cNvPr id="6161" name="Rectangle 2"/>
            <p:cNvSpPr>
              <a:spLocks noChangeArrowheads="1"/>
            </p:cNvSpPr>
            <p:nvPr/>
          </p:nvSpPr>
          <p:spPr bwMode="auto">
            <a:xfrm>
              <a:off x="192" y="3798"/>
              <a:ext cx="48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r>
                <a:rPr lang="en-US" sz="2800">
                  <a:solidFill>
                    <a:prstClr val="black"/>
                  </a:solidFill>
                  <a:latin typeface="Arial" charset="0"/>
                </a:rPr>
                <a:t>To find edges, look for peaks in</a:t>
              </a:r>
              <a:endParaRPr lang="en-US" sz="2800" i="1">
                <a:solidFill>
                  <a:prstClr val="black"/>
                </a:solidFill>
                <a:latin typeface="Arial" charset="0"/>
              </a:endParaRPr>
            </a:p>
          </p:txBody>
        </p:sp>
        <p:graphicFrame>
          <p:nvGraphicFramePr>
            <p:cNvPr id="6147" name="Object 21"/>
            <p:cNvGraphicFramePr>
              <a:graphicFrameLocks noChangeAspect="1"/>
            </p:cNvGraphicFramePr>
            <p:nvPr/>
          </p:nvGraphicFramePr>
          <p:xfrm>
            <a:off x="3696" y="3744"/>
            <a:ext cx="816" cy="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26" name="Equation" r:id="rId5" imgW="660113" imgH="393529" progId="Equation.3">
                    <p:embed/>
                  </p:oleObj>
                </mc:Choice>
                <mc:Fallback>
                  <p:oleObj name="Equation" r:id="rId5" imgW="660113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3744"/>
                          <a:ext cx="816" cy="4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6150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25638" y="1070112"/>
            <a:ext cx="5313362" cy="139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1" name="Text Box 17"/>
          <p:cNvSpPr txBox="1">
            <a:spLocks noChangeArrowheads="1"/>
          </p:cNvSpPr>
          <p:nvPr/>
        </p:nvSpPr>
        <p:spPr bwMode="auto">
          <a:xfrm>
            <a:off x="1638300" y="1597162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>
                <a:solidFill>
                  <a:prstClr val="black"/>
                </a:solidFill>
                <a:latin typeface="Times New Roman" pitchFamily="18" charset="0"/>
              </a:rPr>
              <a:t>f</a:t>
            </a:r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1638300" y="2471875"/>
            <a:ext cx="5600700" cy="1120775"/>
            <a:chOff x="1032" y="1507"/>
            <a:chExt cx="3528" cy="706"/>
          </a:xfrm>
        </p:grpSpPr>
        <p:pic>
          <p:nvPicPr>
            <p:cNvPr id="6159" name="Picture 1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60" name="Text Box 18"/>
            <p:cNvSpPr txBox="1">
              <a:spLocks noChangeArrowheads="1"/>
            </p:cNvSpPr>
            <p:nvPr/>
          </p:nvSpPr>
          <p:spPr bwMode="auto">
            <a:xfrm>
              <a:off x="1032" y="1684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pitchFamily="18" charset="0"/>
                </a:rPr>
                <a:t>g</a:t>
              </a: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1292225" y="3610112"/>
            <a:ext cx="5946775" cy="1104900"/>
            <a:chOff x="814" y="2224"/>
            <a:chExt cx="3746" cy="696"/>
          </a:xfrm>
        </p:grpSpPr>
        <p:pic>
          <p:nvPicPr>
            <p:cNvPr id="6157" name="Picture 1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58" name="Text Box 19"/>
            <p:cNvSpPr txBox="1">
              <a:spLocks noChangeArrowheads="1"/>
            </p:cNvSpPr>
            <p:nvPr/>
          </p:nvSpPr>
          <p:spPr bwMode="auto">
            <a:xfrm>
              <a:off x="814" y="2346"/>
              <a:ext cx="45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pitchFamily="18" charset="0"/>
                </a:rPr>
                <a:t>f * g</a:t>
              </a:r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914400" y="4715012"/>
            <a:ext cx="6324600" cy="1155700"/>
            <a:chOff x="576" y="2920"/>
            <a:chExt cx="3984" cy="728"/>
          </a:xfrm>
        </p:grpSpPr>
        <p:pic>
          <p:nvPicPr>
            <p:cNvPr id="6156" name="Picture 1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213" y="2920"/>
              <a:ext cx="3347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6146" name="Object 23"/>
            <p:cNvGraphicFramePr>
              <a:graphicFrameLocks noChangeAspect="1"/>
            </p:cNvGraphicFramePr>
            <p:nvPr/>
          </p:nvGraphicFramePr>
          <p:xfrm>
            <a:off x="576" y="3008"/>
            <a:ext cx="636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27" name="Equation" r:id="rId11" imgW="660113" imgH="393529" progId="Equation.3">
                    <p:embed/>
                  </p:oleObj>
                </mc:Choice>
                <mc:Fallback>
                  <p:oleObj name="Equation" r:id="rId11" imgW="660113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3008"/>
                          <a:ext cx="636" cy="4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TextBox 3"/>
          <p:cNvSpPr txBox="1">
            <a:spLocks noChangeArrowheads="1"/>
          </p:cNvSpPr>
          <p:nvPr/>
        </p:nvSpPr>
        <p:spPr bwMode="auto">
          <a:xfrm>
            <a:off x="7462684" y="6579267"/>
            <a:ext cx="16813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893006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Derivative theorem of convolution</a:t>
            </a:r>
          </a:p>
        </p:txBody>
      </p:sp>
      <p:sp>
        <p:nvSpPr>
          <p:cNvPr id="7174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311966"/>
            <a:ext cx="8229600" cy="4814198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800" dirty="0"/>
              <a:t>Differentiation is convolution, and convolution is associative:</a:t>
            </a:r>
            <a:br>
              <a:rPr lang="en-US" sz="2800" dirty="0"/>
            </a:br>
            <a:endParaRPr lang="en-US" sz="2800" dirty="0"/>
          </a:p>
          <a:p>
            <a:pPr>
              <a:buFontTx/>
              <a:buChar char="•"/>
            </a:pPr>
            <a:r>
              <a:rPr lang="en-US" sz="2800" dirty="0"/>
              <a:t>This saves us one operation:</a:t>
            </a:r>
            <a:endParaRPr lang="en-US" sz="2800" i="1" dirty="0"/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505911"/>
              </p:ext>
            </p:extLst>
          </p:nvPr>
        </p:nvGraphicFramePr>
        <p:xfrm>
          <a:off x="3581400" y="1719469"/>
          <a:ext cx="266700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90" name="Equation" r:id="rId5" imgW="1320227" imgH="393529" progId="Equation.3">
                  <p:embed/>
                </p:oleObj>
              </mc:Choice>
              <mc:Fallback>
                <p:oleObj name="Equation" r:id="rId5" imgW="1320227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719469"/>
                        <a:ext cx="2667000" cy="944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76" name="Group 7"/>
          <p:cNvGrpSpPr>
            <a:grpSpLocks/>
          </p:cNvGrpSpPr>
          <p:nvPr/>
        </p:nvGrpSpPr>
        <p:grpSpPr bwMode="auto">
          <a:xfrm>
            <a:off x="1295400" y="3092312"/>
            <a:ext cx="5781261" cy="3613288"/>
            <a:chOff x="720" y="1317"/>
            <a:chExt cx="4474" cy="2907"/>
          </a:xfrm>
        </p:grpSpPr>
        <p:graphicFrame>
          <p:nvGraphicFramePr>
            <p:cNvPr id="7171" name="Object 8"/>
            <p:cNvGraphicFramePr>
              <a:graphicFrameLocks noChangeAspect="1"/>
            </p:cNvGraphicFramePr>
            <p:nvPr/>
          </p:nvGraphicFramePr>
          <p:xfrm>
            <a:off x="1595" y="1317"/>
            <a:ext cx="3599" cy="29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91" name="Photo Editor Photo" r:id="rId7" imgW="6001588" imgH="4847619" progId="">
                    <p:embed/>
                  </p:oleObj>
                </mc:Choice>
                <mc:Fallback>
                  <p:oleObj name="Photo Editor Photo" r:id="rId7" imgW="6001588" imgH="484761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5" y="1317"/>
                          <a:ext cx="3599" cy="29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2" name="Object 9"/>
            <p:cNvGraphicFramePr>
              <a:graphicFrameLocks noChangeAspect="1"/>
            </p:cNvGraphicFramePr>
            <p:nvPr/>
          </p:nvGraphicFramePr>
          <p:xfrm>
            <a:off x="720" y="3408"/>
            <a:ext cx="720" cy="5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92" name="Equation" r:id="rId9" imgW="558558" imgH="393529" progId="Equation.3">
                    <p:embed/>
                  </p:oleObj>
                </mc:Choice>
                <mc:Fallback>
                  <p:oleObj name="Equation" r:id="rId9" imgW="558558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3408"/>
                          <a:ext cx="720" cy="5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8" name="Text Box 10"/>
            <p:cNvSpPr txBox="1">
              <a:spLocks noChangeArrowheads="1"/>
            </p:cNvSpPr>
            <p:nvPr/>
          </p:nvSpPr>
          <p:spPr bwMode="auto">
            <a:xfrm>
              <a:off x="1079" y="1680"/>
              <a:ext cx="197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pitchFamily="18" charset="0"/>
                </a:rPr>
                <a:t>f</a:t>
              </a:r>
            </a:p>
          </p:txBody>
        </p:sp>
        <p:graphicFrame>
          <p:nvGraphicFramePr>
            <p:cNvPr id="7173" name="Object 11"/>
            <p:cNvGraphicFramePr>
              <a:graphicFrameLocks noChangeAspect="1"/>
            </p:cNvGraphicFramePr>
            <p:nvPr/>
          </p:nvGraphicFramePr>
          <p:xfrm>
            <a:off x="997" y="2496"/>
            <a:ext cx="443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93" name="Equation" r:id="rId11" imgW="330057" imgH="393529" progId="Equation.3">
                    <p:embed/>
                  </p:oleObj>
                </mc:Choice>
                <mc:Fallback>
                  <p:oleObj name="Equation" r:id="rId11" imgW="330057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7" y="2496"/>
                          <a:ext cx="443" cy="5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7462684" y="6579267"/>
            <a:ext cx="16813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Source: S. Seitz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7538884" y="3453042"/>
            <a:ext cx="111601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solidFill>
                  <a:srgbClr val="000000"/>
                </a:solidFill>
                <a:cs typeface="Arial" pitchFamily="34" charset="0"/>
              </a:rPr>
              <a:t>Image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solidFill>
                  <a:srgbClr val="000000"/>
                </a:solidFill>
                <a:cs typeface="Arial" pitchFamily="34" charset="0"/>
              </a:rPr>
              <a:t>with edge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7519834" y="4613584"/>
            <a:ext cx="1403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solidFill>
                  <a:srgbClr val="000000"/>
                </a:solidFill>
                <a:cs typeface="Arial" pitchFamily="34" charset="0"/>
              </a:rPr>
              <a:t>Derivative</a:t>
            </a:r>
            <a:br>
              <a:rPr lang="en-US" kern="0" dirty="0">
                <a:solidFill>
                  <a:srgbClr val="000000"/>
                </a:solidFill>
                <a:cs typeface="Arial" pitchFamily="34" charset="0"/>
              </a:rPr>
            </a:br>
            <a:r>
              <a:rPr lang="en-US" kern="0" dirty="0">
                <a:solidFill>
                  <a:srgbClr val="000000"/>
                </a:solidFill>
                <a:cs typeface="Arial" pitchFamily="34" charset="0"/>
              </a:rPr>
              <a:t>of Gaussian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7462684" y="5688744"/>
            <a:ext cx="14734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kern="0" dirty="0">
                <a:solidFill>
                  <a:srgbClr val="000000"/>
                </a:solidFill>
                <a:cs typeface="Arial" pitchFamily="34" charset="0"/>
              </a:rPr>
              <a:t>Edge = max</a:t>
            </a:r>
            <a:br>
              <a:rPr lang="en-US" kern="0" dirty="0">
                <a:solidFill>
                  <a:srgbClr val="000000"/>
                </a:solidFill>
                <a:cs typeface="Arial" pitchFamily="34" charset="0"/>
              </a:rPr>
            </a:br>
            <a:r>
              <a:rPr lang="en-US" kern="0" dirty="0">
                <a:solidFill>
                  <a:srgbClr val="000000"/>
                </a:solidFill>
                <a:cs typeface="Arial" pitchFamily="34" charset="0"/>
              </a:rPr>
              <a:t>of derivative</a:t>
            </a:r>
          </a:p>
        </p:txBody>
      </p:sp>
    </p:spTree>
    <p:extLst>
      <p:ext uri="{BB962C8B-B14F-4D97-AF65-F5344CB8AC3E}">
        <p14:creationId xmlns:p14="http://schemas.microsoft.com/office/powerpoint/2010/main" val="1943108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/>
              <a:t>Canny edge detector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>
          <a:xfrm>
            <a:off x="665163" y="1165224"/>
            <a:ext cx="7772400" cy="5076549"/>
          </a:xfrm>
        </p:spPr>
        <p:txBody>
          <a:bodyPr>
            <a:noAutofit/>
          </a:bodyPr>
          <a:lstStyle/>
          <a:p>
            <a:pPr marL="533400" indent="-533400">
              <a:spcBef>
                <a:spcPts val="1200"/>
              </a:spcBef>
            </a:pPr>
            <a:r>
              <a:rPr lang="en-US" sz="2400" dirty="0"/>
              <a:t>Filter image with derivative of Gaussian 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dirty="0"/>
              <a:t>Find magnitude and orientation of gradient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dirty="0"/>
              <a:t>Threshold: Determine which local maxima from filter output are actually edges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/>
              <a:t>Non-maximum suppression</a:t>
            </a:r>
            <a:r>
              <a:rPr lang="en-US" sz="2400" dirty="0"/>
              <a:t>: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/>
              <a:t>Thin wide “ridges” down to single pixel width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/>
              <a:t>Linking and </a:t>
            </a:r>
            <a:r>
              <a:rPr lang="en-US" sz="2400" b="1" dirty="0" err="1"/>
              <a:t>thresholding</a:t>
            </a:r>
            <a:r>
              <a:rPr lang="en-US" sz="2400" b="1" dirty="0"/>
              <a:t> </a:t>
            </a:r>
            <a:r>
              <a:rPr lang="en-US" sz="2400" dirty="0"/>
              <a:t>(</a:t>
            </a:r>
            <a:r>
              <a:rPr lang="en-US" sz="2400" b="1" dirty="0"/>
              <a:t>hysteresis</a:t>
            </a:r>
            <a:r>
              <a:rPr lang="en-US" sz="2400" dirty="0"/>
              <a:t>):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/>
              <a:t>Define two thresholds: low and high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/>
              <a:t>Use the high threshold to start edge curves and the low threshold to continue them</a:t>
            </a:r>
            <a:endParaRPr lang="en-US" sz="2400" b="1" dirty="0"/>
          </a:p>
        </p:txBody>
      </p:sp>
      <p:sp>
        <p:nvSpPr>
          <p:cNvPr id="124932" name="Text Box 4"/>
          <p:cNvSpPr txBox="1">
            <a:spLocks noChangeArrowheads="1"/>
          </p:cNvSpPr>
          <p:nvPr/>
        </p:nvSpPr>
        <p:spPr bwMode="auto">
          <a:xfrm>
            <a:off x="5512904" y="6579327"/>
            <a:ext cx="3630575" cy="278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Arial" pitchFamily="34" charset="0"/>
              </a:rPr>
              <a:t>Adapted from K.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cs typeface="Arial" pitchFamily="34" charset="0"/>
              </a:rPr>
              <a:t>Grauman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Arial" pitchFamily="34" charset="0"/>
              </a:rPr>
              <a:t>, D. Lowe, L.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cs typeface="Arial" pitchFamily="34" charset="0"/>
              </a:rPr>
              <a:t>Fei-Fei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109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BREADTH</a:t>
            </a:r>
          </a:p>
        </p:txBody>
      </p:sp>
    </p:spTree>
    <p:extLst>
      <p:ext uri="{BB962C8B-B14F-4D97-AF65-F5344CB8AC3E}">
        <p14:creationId xmlns:p14="http://schemas.microsoft.com/office/powerpoint/2010/main" val="4158118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5791200"/>
            <a:ext cx="7772400" cy="6096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dirty="0"/>
              <a:t>input image (“Lena”)</a:t>
            </a:r>
          </a:p>
        </p:txBody>
      </p:sp>
      <p:pic>
        <p:nvPicPr>
          <p:cNvPr id="25604" name="Picture 4" descr="len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125095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38188" y="0"/>
            <a:ext cx="7772400" cy="11430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291297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Derivative of Gaussian filter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4512362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6400" y="4512362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19200" y="1404037"/>
            <a:ext cx="3429000" cy="270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1388162"/>
            <a:ext cx="3363913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1" name="Text Box 8"/>
          <p:cNvSpPr txBox="1">
            <a:spLocks noChangeArrowheads="1"/>
          </p:cNvSpPr>
          <p:nvPr/>
        </p:nvSpPr>
        <p:spPr bwMode="auto">
          <a:xfrm>
            <a:off x="2117725" y="3942450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>
                <a:solidFill>
                  <a:prstClr val="black"/>
                </a:solidFill>
                <a:latin typeface="Arial" charset="0"/>
              </a:rPr>
              <a:t>x</a:t>
            </a:r>
            <a:r>
              <a:rPr lang="en-US">
                <a:solidFill>
                  <a:prstClr val="black"/>
                </a:solidFill>
                <a:latin typeface="Arial" charset="0"/>
              </a:rPr>
              <a:t>-direction</a:t>
            </a:r>
          </a:p>
        </p:txBody>
      </p:sp>
      <p:sp>
        <p:nvSpPr>
          <p:cNvPr id="26632" name="Text Box 9"/>
          <p:cNvSpPr txBox="1">
            <a:spLocks noChangeArrowheads="1"/>
          </p:cNvSpPr>
          <p:nvPr/>
        </p:nvSpPr>
        <p:spPr bwMode="auto">
          <a:xfrm>
            <a:off x="5570538" y="3902762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>
                <a:solidFill>
                  <a:prstClr val="black"/>
                </a:solidFill>
                <a:latin typeface="Arial" charset="0"/>
              </a:rPr>
              <a:t>y</a:t>
            </a:r>
            <a:r>
              <a:rPr lang="en-US">
                <a:solidFill>
                  <a:prstClr val="black"/>
                </a:solidFill>
                <a:latin typeface="Arial" charset="0"/>
              </a:rPr>
              <a:t>-direction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7462684" y="6579267"/>
            <a:ext cx="16813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Source: L. </a:t>
            </a:r>
            <a:r>
              <a:rPr lang="en-US" sz="1200" dirty="0" err="1">
                <a:solidFill>
                  <a:prstClr val="black"/>
                </a:solidFill>
              </a:rPr>
              <a:t>Lazebnik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30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Gradients </a:t>
            </a:r>
          </a:p>
        </p:txBody>
      </p:sp>
      <p:pic>
        <p:nvPicPr>
          <p:cNvPr id="27651" name="Picture 4" descr="C:\Documents and Settings\Derek Hoiem\My Documents\Classes\Spring10 - Computer Vision\figs\7\lena_gma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1981200"/>
            <a:ext cx="2925763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5" descr="C:\Documents and Settings\Derek Hoiem\My Documents\Classes\Spring10 - Computer Vision\figs\7\lena_gmag_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981200"/>
            <a:ext cx="2925763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6" descr="C:\Documents and Settings\Derek Hoiem\My Documents\Classes\Spring10 - Computer Vision\figs\7\lena_gmag_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24200" y="1981200"/>
            <a:ext cx="2925763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4" name="TextBox 6"/>
          <p:cNvSpPr txBox="1">
            <a:spLocks noChangeArrowheads="1"/>
          </p:cNvSpPr>
          <p:nvPr/>
        </p:nvSpPr>
        <p:spPr bwMode="auto">
          <a:xfrm>
            <a:off x="0" y="4876800"/>
            <a:ext cx="3124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X-Derivative of Gaussian</a:t>
            </a:r>
          </a:p>
        </p:txBody>
      </p:sp>
      <p:sp>
        <p:nvSpPr>
          <p:cNvPr id="27655" name="TextBox 7"/>
          <p:cNvSpPr txBox="1">
            <a:spLocks noChangeArrowheads="1"/>
          </p:cNvSpPr>
          <p:nvPr/>
        </p:nvSpPr>
        <p:spPr bwMode="auto">
          <a:xfrm>
            <a:off x="2971800" y="4876800"/>
            <a:ext cx="3124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Y-Derivative of Gaussian</a:t>
            </a:r>
          </a:p>
        </p:txBody>
      </p:sp>
      <p:sp>
        <p:nvSpPr>
          <p:cNvPr id="27656" name="TextBox 8"/>
          <p:cNvSpPr txBox="1">
            <a:spLocks noChangeArrowheads="1"/>
          </p:cNvSpPr>
          <p:nvPr/>
        </p:nvSpPr>
        <p:spPr bwMode="auto">
          <a:xfrm>
            <a:off x="6096000" y="4876800"/>
            <a:ext cx="3124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Gradient Magnitude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7462684" y="6579267"/>
            <a:ext cx="16813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Source: D. </a:t>
            </a:r>
            <a:r>
              <a:rPr lang="en-US" sz="1200" dirty="0" err="1">
                <a:solidFill>
                  <a:prstClr val="black"/>
                </a:solidFill>
              </a:rPr>
              <a:t>Hoiem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051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>
          <a:xfrm>
            <a:off x="738188" y="0"/>
            <a:ext cx="7772400" cy="1143000"/>
          </a:xfrm>
        </p:spPr>
        <p:txBody>
          <a:bodyPr/>
          <a:lstStyle/>
          <a:p>
            <a:r>
              <a:rPr lang="en-US" dirty="0"/>
              <a:t>Thresholding</a:t>
            </a:r>
          </a:p>
        </p:txBody>
      </p:sp>
      <p:sp>
        <p:nvSpPr>
          <p:cNvPr id="119811" name="Content Placeholder 3"/>
          <p:cNvSpPr>
            <a:spLocks noGrp="1"/>
          </p:cNvSpPr>
          <p:nvPr>
            <p:ph idx="1"/>
          </p:nvPr>
        </p:nvSpPr>
        <p:spPr>
          <a:xfrm>
            <a:off x="685800" y="1347788"/>
            <a:ext cx="8085138" cy="4748212"/>
          </a:xfrm>
        </p:spPr>
        <p:txBody>
          <a:bodyPr/>
          <a:lstStyle/>
          <a:p>
            <a:r>
              <a:rPr lang="en-US" sz="2800" dirty="0"/>
              <a:t>Choose a threshold value t</a:t>
            </a:r>
          </a:p>
          <a:p>
            <a:r>
              <a:rPr lang="en-US" sz="2800" dirty="0"/>
              <a:t>Set any pixels less than t to 0 (off)</a:t>
            </a:r>
          </a:p>
          <a:p>
            <a:r>
              <a:rPr lang="en-US" sz="2800" dirty="0"/>
              <a:t>Set any pixels greater than or equal to t to 1 (on)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62684" y="6579267"/>
            <a:ext cx="16813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Source: K.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</a:rPr>
              <a:t>Grauman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342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9144000" cy="838200"/>
          </a:xfrm>
        </p:spPr>
        <p:txBody>
          <a:bodyPr/>
          <a:lstStyle/>
          <a:p>
            <a:r>
              <a:rPr lang="en-US" dirty="0"/>
              <a:t>The Canny edge detector</a:t>
            </a:r>
          </a:p>
        </p:txBody>
      </p:sp>
      <p:pic>
        <p:nvPicPr>
          <p:cNvPr id="126979" name="Picture 5" descr="canny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11680" y="1280160"/>
            <a:ext cx="457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980" name="Rectangle 9"/>
          <p:cNvSpPr>
            <a:spLocks noChangeArrowheads="1"/>
          </p:cNvSpPr>
          <p:nvPr/>
        </p:nvSpPr>
        <p:spPr bwMode="auto">
          <a:xfrm>
            <a:off x="685800" y="5852160"/>
            <a:ext cx="777240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norm of the gradient (magnitude)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7462684" y="6579267"/>
            <a:ext cx="16813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Source: K.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</a:rPr>
              <a:t>Grauman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672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9144000" cy="838200"/>
          </a:xfrm>
        </p:spPr>
        <p:txBody>
          <a:bodyPr/>
          <a:lstStyle/>
          <a:p>
            <a:r>
              <a:rPr lang="en-US" dirty="0"/>
              <a:t>The Canny edge detector</a:t>
            </a:r>
          </a:p>
        </p:txBody>
      </p:sp>
      <p:pic>
        <p:nvPicPr>
          <p:cNvPr id="128003" name="Picture 5" descr="canny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11680" y="1280160"/>
            <a:ext cx="457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04" name="Rectangle 7"/>
          <p:cNvSpPr>
            <a:spLocks noChangeArrowheads="1"/>
          </p:cNvSpPr>
          <p:nvPr/>
        </p:nvSpPr>
        <p:spPr bwMode="auto">
          <a:xfrm>
            <a:off x="685800" y="5852160"/>
            <a:ext cx="777240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</a:rPr>
              <a:t>thresholding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7462684" y="6579267"/>
            <a:ext cx="16813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Source: K.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</a:rPr>
              <a:t>Grauman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358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380F-8AC3-4179-B5BD-46E8248B8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7716-E2C9-40A5-909F-FAF0D602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/>
          <a:lstStyle/>
          <a:p>
            <a:r>
              <a:rPr lang="en-US" dirty="0"/>
              <a:t>Edges</a:t>
            </a:r>
          </a:p>
          <a:p>
            <a:pPr lvl="1"/>
            <a:r>
              <a:rPr lang="en-US" dirty="0"/>
              <a:t>Extract gradients and threshold</a:t>
            </a:r>
          </a:p>
          <a:p>
            <a:r>
              <a:rPr lang="en-US" dirty="0"/>
              <a:t>Lines and circles</a:t>
            </a:r>
          </a:p>
          <a:p>
            <a:pPr lvl="1"/>
            <a:r>
              <a:rPr lang="en-US" dirty="0"/>
              <a:t>Find which edge points are collinear or belong to another shape e.g. circle</a:t>
            </a:r>
          </a:p>
          <a:p>
            <a:pPr lvl="1"/>
            <a:r>
              <a:rPr lang="en-US" dirty="0"/>
              <a:t>Automatically detect and ignore outliers</a:t>
            </a:r>
          </a:p>
          <a:p>
            <a:r>
              <a:rPr lang="en-US" dirty="0"/>
              <a:t>Segments</a:t>
            </a:r>
          </a:p>
          <a:p>
            <a:pPr lvl="1"/>
            <a:r>
              <a:rPr lang="en-US" dirty="0"/>
              <a:t>Find which pixels form a consistent region</a:t>
            </a:r>
          </a:p>
          <a:p>
            <a:pPr lvl="1"/>
            <a:r>
              <a:rPr lang="en-US" dirty="0"/>
              <a:t>Clustering (e.g. K-means)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F9C007-856D-4176-9841-6C1A8C0A3E24}"/>
              </a:ext>
            </a:extLst>
          </p:cNvPr>
          <p:cNvSpPr/>
          <p:nvPr/>
        </p:nvSpPr>
        <p:spPr>
          <a:xfrm>
            <a:off x="457200" y="1600200"/>
            <a:ext cx="8229600" cy="1143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33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213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859" name="Picture 6" descr="butterfly_gradient.jpg"/>
          <p:cNvPicPr>
            <a:picLocks noChangeAspect="1"/>
          </p:cNvPicPr>
          <p:nvPr/>
        </p:nvPicPr>
        <p:blipFill>
          <a:blip r:embed="rId5" cstate="print"/>
          <a:srcRect l="13873" t="7559" r="9860" b="10982"/>
          <a:stretch>
            <a:fillRect/>
          </a:stretch>
        </p:blipFill>
        <p:spPr bwMode="auto">
          <a:xfrm>
            <a:off x="701675" y="727075"/>
            <a:ext cx="7831138" cy="613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860" name="Title 2"/>
          <p:cNvSpPr txBox="1">
            <a:spLocks/>
          </p:cNvSpPr>
          <p:nvPr/>
        </p:nvSpPr>
        <p:spPr bwMode="auto">
          <a:xfrm>
            <a:off x="0" y="-3175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rgbClr val="000000"/>
                </a:solidFill>
              </a:rPr>
              <a:t>Another example: Gradient magnitudes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462684" y="6579267"/>
            <a:ext cx="16813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Source: K.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</a:rPr>
              <a:t>Grauman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62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213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83" name="Title 2"/>
          <p:cNvSpPr>
            <a:spLocks noGrp="1"/>
          </p:cNvSpPr>
          <p:nvPr>
            <p:ph type="title"/>
          </p:nvPr>
        </p:nvSpPr>
        <p:spPr>
          <a:xfrm>
            <a:off x="153988" y="0"/>
            <a:ext cx="8990012" cy="8382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3600" dirty="0"/>
              <a:t>Thresholding gradient with a lower threshold</a:t>
            </a:r>
          </a:p>
        </p:txBody>
      </p:sp>
      <p:pic>
        <p:nvPicPr>
          <p:cNvPr id="12288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0738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462684" y="6579267"/>
            <a:ext cx="16813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Source: K.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</a:rPr>
              <a:t>Grauman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306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213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907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3600" dirty="0"/>
              <a:t>Thresholding gradient with a higher threshold</a:t>
            </a:r>
          </a:p>
        </p:txBody>
      </p:sp>
      <p:pic>
        <p:nvPicPr>
          <p:cNvPr id="12390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0738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462684" y="6579267"/>
            <a:ext cx="16813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Source: K.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</a:rPr>
              <a:t>Grauman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980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9569"/>
            <a:ext cx="9144000" cy="838200"/>
          </a:xfrm>
        </p:spPr>
        <p:txBody>
          <a:bodyPr/>
          <a:lstStyle/>
          <a:p>
            <a:pPr algn="ctr"/>
            <a:r>
              <a:rPr lang="en-US" sz="4000" dirty="0"/>
              <a:t>Effect of </a:t>
            </a:r>
            <a:r>
              <a:rPr lang="en-US" sz="4000" dirty="0">
                <a:sym typeface="Symbol" pitchFamily="18" charset="2"/>
              </a:rPr>
              <a:t> of </a:t>
            </a:r>
            <a:r>
              <a:rPr lang="en-US" sz="4000" dirty="0"/>
              <a:t>Gaussian kernel</a:t>
            </a:r>
          </a:p>
        </p:txBody>
      </p:sp>
      <p:pic>
        <p:nvPicPr>
          <p:cNvPr id="39939" name="Picture 4" descr="cln1can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13858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5" descr="cln1can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09913" y="1371600"/>
            <a:ext cx="2925762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6" descr="cln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" y="13858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2" name="Text Box 7"/>
          <p:cNvSpPr txBox="1">
            <a:spLocks noChangeArrowheads="1"/>
          </p:cNvSpPr>
          <p:nvPr/>
        </p:nvSpPr>
        <p:spPr bwMode="auto">
          <a:xfrm>
            <a:off x="3429000" y="4368800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Canny with </a:t>
            </a:r>
          </a:p>
        </p:txBody>
      </p:sp>
      <p:pic>
        <p:nvPicPr>
          <p:cNvPr id="39943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26013" y="4433888"/>
            <a:ext cx="8651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4" name="Text Box 9"/>
          <p:cNvSpPr txBox="1">
            <a:spLocks noChangeArrowheads="1"/>
          </p:cNvSpPr>
          <p:nvPr/>
        </p:nvSpPr>
        <p:spPr bwMode="auto">
          <a:xfrm>
            <a:off x="6400800" y="4357688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charset="0"/>
              </a:rPr>
              <a:t>Canny with </a:t>
            </a:r>
          </a:p>
        </p:txBody>
      </p:sp>
      <p:pic>
        <p:nvPicPr>
          <p:cNvPr id="39945" name="Picture 10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889875" y="4418013"/>
            <a:ext cx="881063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Text Box 11"/>
          <p:cNvSpPr txBox="1">
            <a:spLocks noChangeArrowheads="1"/>
          </p:cNvSpPr>
          <p:nvPr/>
        </p:nvSpPr>
        <p:spPr bwMode="auto">
          <a:xfrm>
            <a:off x="838200" y="4357688"/>
            <a:ext cx="1074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original </a:t>
            </a:r>
          </a:p>
        </p:txBody>
      </p:sp>
      <p:sp>
        <p:nvSpPr>
          <p:cNvPr id="39947" name="Rectangle 12"/>
          <p:cNvSpPr>
            <a:spLocks noChangeArrowheads="1"/>
          </p:cNvSpPr>
          <p:nvPr/>
        </p:nvSpPr>
        <p:spPr bwMode="auto">
          <a:xfrm>
            <a:off x="685800" y="5257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Arial" charset="0"/>
              </a:rPr>
              <a:t>The choice of </a:t>
            </a:r>
            <a:r>
              <a:rPr lang="en-US" sz="2800" dirty="0">
                <a:solidFill>
                  <a:prstClr val="black"/>
                </a:solidFill>
                <a:latin typeface="Arial" charset="0"/>
                <a:sym typeface="Symbol" pitchFamily="18" charset="2"/>
              </a:rPr>
              <a:t></a:t>
            </a:r>
            <a:r>
              <a:rPr lang="en-US" sz="2800" dirty="0">
                <a:solidFill>
                  <a:prstClr val="black"/>
                </a:solidFill>
                <a:latin typeface="Arial" charset="0"/>
              </a:rPr>
              <a:t> depends on desired behavior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charset="0"/>
              </a:rPr>
              <a:t>large </a:t>
            </a:r>
            <a:r>
              <a:rPr lang="en-US" sz="2000" dirty="0">
                <a:solidFill>
                  <a:prstClr val="black"/>
                </a:solidFill>
                <a:latin typeface="Arial" charset="0"/>
                <a:sym typeface="Symbol" pitchFamily="18" charset="2"/>
              </a:rPr>
              <a:t></a:t>
            </a:r>
            <a:r>
              <a:rPr lang="en-US" sz="2000" dirty="0">
                <a:solidFill>
                  <a:prstClr val="black"/>
                </a:solidFill>
                <a:latin typeface="Arial" charset="0"/>
              </a:rPr>
              <a:t> detects large scale edges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charset="0"/>
              </a:rPr>
              <a:t>small </a:t>
            </a:r>
            <a:r>
              <a:rPr lang="en-US" sz="2000" dirty="0">
                <a:solidFill>
                  <a:prstClr val="black"/>
                </a:solidFill>
                <a:latin typeface="Arial" charset="0"/>
                <a:sym typeface="Symbol" pitchFamily="18" charset="2"/>
              </a:rPr>
              <a:t></a:t>
            </a:r>
            <a:r>
              <a:rPr lang="en-US" sz="2000" dirty="0">
                <a:solidFill>
                  <a:prstClr val="black"/>
                </a:solidFill>
                <a:latin typeface="Arial" charset="0"/>
              </a:rPr>
              <a:t> detects fine edges</a:t>
            </a:r>
          </a:p>
        </p:txBody>
      </p:sp>
      <p:sp>
        <p:nvSpPr>
          <p:cNvPr id="39948" name="Text Box 16"/>
          <p:cNvSpPr txBox="1">
            <a:spLocks noChangeArrowheads="1"/>
          </p:cNvSpPr>
          <p:nvPr/>
        </p:nvSpPr>
        <p:spPr bwMode="auto">
          <a:xfrm>
            <a:off x="75469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97299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2" grpId="0"/>
      <p:bldP spid="39944" grpId="0"/>
      <p:bldP spid="399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C6D843-27C6-4D3D-B710-3519BBCD5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State-of-the-art edge detection: HED</a:t>
            </a:r>
          </a:p>
        </p:txBody>
      </p:sp>
      <p:sp>
        <p:nvSpPr>
          <p:cNvPr id="3" name="Text Box 16">
            <a:extLst>
              <a:ext uri="{FF2B5EF4-FFF2-40B4-BE49-F238E27FC236}">
                <a16:creationId xmlns:a16="http://schemas.microsoft.com/office/drawing/2014/main" id="{89A30FE1-4742-4226-A0C0-B14B97A22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50223"/>
            <a:ext cx="503342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prstClr val="black"/>
                </a:solidFill>
                <a:latin typeface="Arial" charset="0"/>
              </a:rPr>
              <a:t>Xie</a:t>
            </a:r>
            <a:r>
              <a:rPr lang="en-US" sz="1400" dirty="0">
                <a:solidFill>
                  <a:prstClr val="black"/>
                </a:solidFill>
                <a:latin typeface="Arial" charset="0"/>
              </a:rPr>
              <a:t> and Tu, “</a:t>
            </a:r>
            <a:r>
              <a:rPr lang="en-US" sz="1400" dirty="0">
                <a:solidFill>
                  <a:prstClr val="black"/>
                </a:solidFill>
                <a:latin typeface="Arial" charset="0"/>
                <a:hlinkClick r:id="rId3"/>
              </a:rPr>
              <a:t>Holistically-Nested Edge Detection</a:t>
            </a:r>
            <a:r>
              <a:rPr lang="en-US" sz="1400" dirty="0">
                <a:solidFill>
                  <a:prstClr val="black"/>
                </a:solidFill>
                <a:latin typeface="Arial" charset="0"/>
              </a:rPr>
              <a:t>”, ICCV 2015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AA07C0-64EC-4330-B4A3-CB381C4F1F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7" t="20595" r="14516" b="7973"/>
          <a:stretch/>
        </p:blipFill>
        <p:spPr>
          <a:xfrm>
            <a:off x="280217" y="1570701"/>
            <a:ext cx="4881717" cy="3672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21B186-5264-4E4C-863D-DBB7BA0B1E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516" t="17153" r="13871" b="22316"/>
          <a:stretch/>
        </p:blipFill>
        <p:spPr>
          <a:xfrm>
            <a:off x="5309419" y="1570701"/>
            <a:ext cx="3554364" cy="2595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E6DD78-3C87-4FA0-8647-A092ED3628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00" t="30923" r="41935" b="50000"/>
          <a:stretch/>
        </p:blipFill>
        <p:spPr>
          <a:xfrm>
            <a:off x="4468762" y="5531919"/>
            <a:ext cx="4395021" cy="980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962919-9773-44D7-BB1C-9060BE36374A}"/>
              </a:ext>
            </a:extLst>
          </p:cNvPr>
          <p:cNvSpPr txBox="1"/>
          <p:nvPr/>
        </p:nvSpPr>
        <p:spPr>
          <a:xfrm>
            <a:off x="0" y="0"/>
            <a:ext cx="109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BREADTH</a:t>
            </a:r>
          </a:p>
        </p:txBody>
      </p:sp>
    </p:spTree>
    <p:extLst>
      <p:ext uri="{BB962C8B-B14F-4D97-AF65-F5344CB8AC3E}">
        <p14:creationId xmlns:p14="http://schemas.microsoft.com/office/powerpoint/2010/main" val="322986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380F-8AC3-4179-B5BD-46E8248B8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</a:t>
            </a:r>
            <a:r>
              <a:rPr lang="en-US"/>
              <a:t>this lecture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7716-E2C9-40A5-909F-FAF0D602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/>
          <a:lstStyle/>
          <a:p>
            <a:r>
              <a:rPr lang="en-US" dirty="0"/>
              <a:t>Edges</a:t>
            </a:r>
          </a:p>
          <a:p>
            <a:pPr lvl="1"/>
            <a:r>
              <a:rPr lang="en-US" dirty="0"/>
              <a:t>Extract gradients and threshold</a:t>
            </a:r>
          </a:p>
          <a:p>
            <a:r>
              <a:rPr lang="en-US" dirty="0"/>
              <a:t>Lines and circles</a:t>
            </a:r>
          </a:p>
          <a:p>
            <a:pPr lvl="1"/>
            <a:r>
              <a:rPr lang="en-US" dirty="0"/>
              <a:t>Find which edge points are collinear or belong to another shape e.g. circle</a:t>
            </a:r>
          </a:p>
          <a:p>
            <a:pPr lvl="1"/>
            <a:r>
              <a:rPr lang="en-US" dirty="0"/>
              <a:t>Automatically detect and ignore outliers</a:t>
            </a:r>
          </a:p>
          <a:p>
            <a:r>
              <a:rPr lang="en-US" dirty="0"/>
              <a:t>Segments</a:t>
            </a:r>
          </a:p>
          <a:p>
            <a:pPr lvl="1"/>
            <a:r>
              <a:rPr lang="en-US" dirty="0"/>
              <a:t>Find which pixels form a consistent region</a:t>
            </a:r>
          </a:p>
          <a:p>
            <a:pPr lvl="1"/>
            <a:r>
              <a:rPr lang="en-US" dirty="0"/>
              <a:t>Clustering (e.g. K-means)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F9C007-856D-4176-9841-6C1A8C0A3E24}"/>
              </a:ext>
            </a:extLst>
          </p:cNvPr>
          <p:cNvSpPr/>
          <p:nvPr/>
        </p:nvSpPr>
        <p:spPr>
          <a:xfrm>
            <a:off x="457200" y="2747676"/>
            <a:ext cx="8229600" cy="20215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092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Line detection (fitting)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31" y="1201707"/>
            <a:ext cx="8229600" cy="609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/>
              <a:t>Why fit lines?  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/>
              <a:t>	Many objects characterized by presence of straight lines</a:t>
            </a:r>
          </a:p>
        </p:txBody>
      </p:sp>
      <p:pic>
        <p:nvPicPr>
          <p:cNvPr id="219138" name="Picture 2" descr="http://www.talonmorris.com/Photos/Memories/07%20UT%20Tow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755" y="2187558"/>
            <a:ext cx="2686050" cy="3581400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 bwMode="auto">
          <a:xfrm>
            <a:off x="592155" y="4321158"/>
            <a:ext cx="23622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125555" y="4016358"/>
            <a:ext cx="17526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rot="5400000" flipH="1" flipV="1">
            <a:off x="1239855" y="3521058"/>
            <a:ext cx="8382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rot="5400000" flipH="1" flipV="1">
            <a:off x="1774049" y="3596464"/>
            <a:ext cx="8382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354155" y="4778358"/>
            <a:ext cx="914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533400" y="5948397"/>
            <a:ext cx="8610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Why aren’t we done just by running edge detection?</a:t>
            </a:r>
          </a:p>
        </p:txBody>
      </p:sp>
      <p:pic>
        <p:nvPicPr>
          <p:cNvPr id="219140" name="Picture 4" descr="http://www.segger.com/jpg/EvalBoards/Explorer_16_Microchip_600x46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35355" y="2720958"/>
            <a:ext cx="2246923" cy="1752600"/>
          </a:xfrm>
          <a:prstGeom prst="rect">
            <a:avLst/>
          </a:prstGeom>
          <a:noFill/>
        </p:spPr>
      </p:pic>
      <p:cxnSp>
        <p:nvCxnSpPr>
          <p:cNvPr id="16" name="Straight Connector 15"/>
          <p:cNvCxnSpPr/>
          <p:nvPr/>
        </p:nvCxnSpPr>
        <p:spPr bwMode="auto">
          <a:xfrm>
            <a:off x="3868755" y="3101958"/>
            <a:ext cx="9906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021155" y="2797158"/>
            <a:ext cx="713232" cy="13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4097355" y="3482958"/>
            <a:ext cx="6096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19142" name="Picture 6" descr="http://www.apwa.net/Images/Publications/Reporter/Sidewalk%20-%20Enlarged%20Tree%20Wel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49955" y="2416158"/>
            <a:ext cx="2682240" cy="2514600"/>
          </a:xfrm>
          <a:prstGeom prst="rect">
            <a:avLst/>
          </a:prstGeom>
          <a:noFill/>
        </p:spPr>
      </p:pic>
      <p:cxnSp>
        <p:nvCxnSpPr>
          <p:cNvPr id="41" name="Straight Connector 40"/>
          <p:cNvCxnSpPr/>
          <p:nvPr/>
        </p:nvCxnSpPr>
        <p:spPr bwMode="auto">
          <a:xfrm rot="16200000" flipV="1">
            <a:off x="6460349" y="4169552"/>
            <a:ext cx="1143000" cy="2270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5400000" flipH="1" flipV="1">
            <a:off x="5468161" y="3482164"/>
            <a:ext cx="1600200" cy="8397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>
            <a:off x="6916755" y="3711558"/>
            <a:ext cx="6858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0" y="6609979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04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wer_edg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6719" y="1502688"/>
            <a:ext cx="3804710" cy="50672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4629" y="1502688"/>
            <a:ext cx="4675005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Noise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in measured edge points, orientations:</a:t>
            </a:r>
          </a:p>
          <a:p>
            <a:pPr marL="688975" marR="0" lvl="1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e.g. edges not collinear where they should be </a:t>
            </a:r>
          </a:p>
          <a:p>
            <a:pPr marL="688975" marR="0" lvl="1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how to detect true underlying parameters?</a:t>
            </a:r>
          </a:p>
          <a:p>
            <a:pPr marL="231775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Extra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edge points (clutter):</a:t>
            </a:r>
          </a:p>
          <a:p>
            <a:pPr marL="688975" marR="0" lvl="1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which points go with which line, if any?</a:t>
            </a:r>
          </a:p>
          <a:p>
            <a:pPr marL="231775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Only some parts of each line detected, and some parts are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missing: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688975" marR="0" lvl="1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how to find a line that bridges missing evidence?</a:t>
            </a:r>
          </a:p>
          <a:p>
            <a:pPr marL="231775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28638" y="325395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Difficulty of line fitting</a:t>
            </a:r>
          </a:p>
        </p:txBody>
      </p:sp>
      <p:grpSp>
        <p:nvGrpSpPr>
          <p:cNvPr id="2" name="Group 5"/>
          <p:cNvGrpSpPr>
            <a:grpSpLocks noChangeAspect="1"/>
          </p:cNvGrpSpPr>
          <p:nvPr/>
        </p:nvGrpSpPr>
        <p:grpSpPr bwMode="auto">
          <a:xfrm>
            <a:off x="7018371" y="179343"/>
            <a:ext cx="1851263" cy="1128681"/>
            <a:chOff x="96" y="1104"/>
            <a:chExt cx="5040" cy="3072"/>
          </a:xfrm>
        </p:grpSpPr>
        <p:sp>
          <p:nvSpPr>
            <p:cNvPr id="11" name="Oval 6"/>
            <p:cNvSpPr>
              <a:spLocks noChangeAspect="1" noChangeArrowheads="1"/>
            </p:cNvSpPr>
            <p:nvPr/>
          </p:nvSpPr>
          <p:spPr bwMode="auto">
            <a:xfrm>
              <a:off x="1248" y="288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val 7"/>
            <p:cNvSpPr>
              <a:spLocks noChangeAspect="1" noChangeArrowheads="1"/>
            </p:cNvSpPr>
            <p:nvPr/>
          </p:nvSpPr>
          <p:spPr bwMode="auto">
            <a:xfrm>
              <a:off x="1776" y="2544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Oval 8"/>
            <p:cNvSpPr>
              <a:spLocks noChangeAspect="1" noChangeArrowheads="1"/>
            </p:cNvSpPr>
            <p:nvPr/>
          </p:nvSpPr>
          <p:spPr bwMode="auto">
            <a:xfrm>
              <a:off x="2112" y="201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Oval 9"/>
            <p:cNvSpPr>
              <a:spLocks noChangeAspect="1" noChangeArrowheads="1"/>
            </p:cNvSpPr>
            <p:nvPr/>
          </p:nvSpPr>
          <p:spPr bwMode="auto">
            <a:xfrm>
              <a:off x="2976" y="124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Oval 10"/>
            <p:cNvSpPr>
              <a:spLocks noChangeAspect="1" noChangeArrowheads="1"/>
            </p:cNvSpPr>
            <p:nvPr/>
          </p:nvSpPr>
          <p:spPr bwMode="auto">
            <a:xfrm>
              <a:off x="1008" y="321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Oval 11"/>
            <p:cNvSpPr>
              <a:spLocks noChangeAspect="1" noChangeArrowheads="1"/>
            </p:cNvSpPr>
            <p:nvPr/>
          </p:nvSpPr>
          <p:spPr bwMode="auto">
            <a:xfrm>
              <a:off x="384" y="369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2"/>
            <p:cNvSpPr>
              <a:spLocks noChangeAspect="1" noChangeArrowheads="1"/>
            </p:cNvSpPr>
            <p:nvPr/>
          </p:nvSpPr>
          <p:spPr bwMode="auto">
            <a:xfrm>
              <a:off x="3072" y="3264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val 13"/>
            <p:cNvSpPr>
              <a:spLocks noChangeAspect="1" noChangeArrowheads="1"/>
            </p:cNvSpPr>
            <p:nvPr/>
          </p:nvSpPr>
          <p:spPr bwMode="auto">
            <a:xfrm>
              <a:off x="1104" y="168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4"/>
            <p:cNvSpPr>
              <a:spLocks noChangeAspect="1" noChangeArrowheads="1"/>
            </p:cNvSpPr>
            <p:nvPr/>
          </p:nvSpPr>
          <p:spPr bwMode="auto">
            <a:xfrm>
              <a:off x="3264" y="2352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val 15"/>
            <p:cNvSpPr>
              <a:spLocks noChangeAspect="1" noChangeArrowheads="1"/>
            </p:cNvSpPr>
            <p:nvPr/>
          </p:nvSpPr>
          <p:spPr bwMode="auto">
            <a:xfrm>
              <a:off x="4320" y="336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Oval 16"/>
            <p:cNvSpPr>
              <a:spLocks noChangeAspect="1" noChangeArrowheads="1"/>
            </p:cNvSpPr>
            <p:nvPr/>
          </p:nvSpPr>
          <p:spPr bwMode="auto">
            <a:xfrm>
              <a:off x="4416" y="240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17"/>
            <p:cNvSpPr>
              <a:spLocks noChangeAspect="1" noChangeArrowheads="1"/>
            </p:cNvSpPr>
            <p:nvPr/>
          </p:nvSpPr>
          <p:spPr bwMode="auto">
            <a:xfrm>
              <a:off x="3792" y="249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Oval 18"/>
            <p:cNvSpPr>
              <a:spLocks noChangeAspect="1" noChangeArrowheads="1"/>
            </p:cNvSpPr>
            <p:nvPr/>
          </p:nvSpPr>
          <p:spPr bwMode="auto">
            <a:xfrm>
              <a:off x="2400" y="3504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19"/>
            <p:cNvSpPr>
              <a:spLocks noChangeAspect="1" noChangeArrowheads="1"/>
            </p:cNvSpPr>
            <p:nvPr/>
          </p:nvSpPr>
          <p:spPr bwMode="auto">
            <a:xfrm>
              <a:off x="336" y="268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0"/>
            <p:cNvSpPr>
              <a:spLocks noChangeAspect="1" noChangeArrowheads="1"/>
            </p:cNvSpPr>
            <p:nvPr/>
          </p:nvSpPr>
          <p:spPr bwMode="auto">
            <a:xfrm>
              <a:off x="432" y="2112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1"/>
            <p:cNvSpPr>
              <a:spLocks noChangeAspect="1" noChangeArrowheads="1"/>
            </p:cNvSpPr>
            <p:nvPr/>
          </p:nvSpPr>
          <p:spPr bwMode="auto">
            <a:xfrm>
              <a:off x="4992" y="321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2"/>
            <p:cNvSpPr>
              <a:spLocks noChangeAspect="1" noChangeArrowheads="1"/>
            </p:cNvSpPr>
            <p:nvPr/>
          </p:nvSpPr>
          <p:spPr bwMode="auto">
            <a:xfrm>
              <a:off x="4032" y="177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Line 23"/>
            <p:cNvSpPr>
              <a:spLocks noChangeAspect="1" noChangeShapeType="1"/>
            </p:cNvSpPr>
            <p:nvPr/>
          </p:nvSpPr>
          <p:spPr bwMode="auto">
            <a:xfrm flipV="1">
              <a:off x="96" y="1104"/>
              <a:ext cx="3168" cy="30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0" y="6609979"/>
            <a:ext cx="228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Kristen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80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0" y="1432601"/>
            <a:ext cx="2514600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262738"/>
            <a:ext cx="3810000" cy="5257800"/>
          </a:xfrm>
        </p:spPr>
        <p:txBody>
          <a:bodyPr/>
          <a:lstStyle/>
          <a:p>
            <a:pPr marL="0" indent="0"/>
            <a:r>
              <a:rPr lang="en-US" sz="2000" dirty="0"/>
              <a:t>Data: </a:t>
            </a:r>
            <a:r>
              <a:rPr lang="en-US" sz="2000" dirty="0">
                <a:latin typeface="Times New Roman" pitchFamily="18" charset="0"/>
              </a:rPr>
              <a:t>(</a:t>
            </a:r>
            <a:r>
              <a:rPr lang="en-US" sz="2000" i="1" dirty="0">
                <a:latin typeface="Times New Roman" pitchFamily="18" charset="0"/>
              </a:rPr>
              <a:t>x</a:t>
            </a:r>
            <a:r>
              <a:rPr lang="en-US" sz="2000" baseline="-25000" dirty="0">
                <a:latin typeface="Times New Roman" pitchFamily="18" charset="0"/>
              </a:rPr>
              <a:t>1</a:t>
            </a:r>
            <a:r>
              <a:rPr lang="en-US" sz="2000" dirty="0">
                <a:latin typeface="Times New Roman" pitchFamily="18" charset="0"/>
              </a:rPr>
              <a:t>, </a:t>
            </a:r>
            <a:r>
              <a:rPr lang="en-US" sz="2000" i="1" dirty="0">
                <a:latin typeface="Times New Roman" pitchFamily="18" charset="0"/>
              </a:rPr>
              <a:t>y</a:t>
            </a:r>
            <a:r>
              <a:rPr lang="en-US" sz="2000" baseline="-25000" dirty="0">
                <a:latin typeface="Times New Roman" pitchFamily="18" charset="0"/>
              </a:rPr>
              <a:t>1</a:t>
            </a:r>
            <a:r>
              <a:rPr lang="en-US" sz="2000" dirty="0">
                <a:latin typeface="Times New Roman" pitchFamily="18" charset="0"/>
              </a:rPr>
              <a:t>), …, (</a:t>
            </a:r>
            <a:r>
              <a:rPr lang="en-US" sz="2000" i="1" dirty="0" err="1">
                <a:latin typeface="Times New Roman" pitchFamily="18" charset="0"/>
              </a:rPr>
              <a:t>x</a:t>
            </a:r>
            <a:r>
              <a:rPr lang="en-US" sz="2000" i="1" baseline="-25000" dirty="0" err="1">
                <a:latin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</a:rPr>
              <a:t>, </a:t>
            </a:r>
            <a:r>
              <a:rPr lang="en-US" sz="2000" i="1" dirty="0" err="1">
                <a:latin typeface="Times New Roman" pitchFamily="18" charset="0"/>
              </a:rPr>
              <a:t>y</a:t>
            </a:r>
            <a:r>
              <a:rPr lang="en-US" sz="2000" i="1" baseline="-25000" dirty="0" err="1">
                <a:latin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</a:rPr>
              <a:t>)</a:t>
            </a:r>
          </a:p>
          <a:p>
            <a:pPr marL="0" indent="0"/>
            <a:r>
              <a:rPr lang="en-US" sz="2000" dirty="0"/>
              <a:t>Line equation: </a:t>
            </a:r>
            <a:r>
              <a:rPr lang="en-US" sz="2000" i="1" dirty="0" err="1">
                <a:latin typeface="Times New Roman" pitchFamily="18" charset="0"/>
              </a:rPr>
              <a:t>y</a:t>
            </a:r>
            <a:r>
              <a:rPr lang="en-US" sz="2000" i="1" baseline="-25000" dirty="0" err="1">
                <a:latin typeface="Times New Roman" pitchFamily="18" charset="0"/>
              </a:rPr>
              <a:t>i</a:t>
            </a:r>
            <a:r>
              <a:rPr lang="en-US" sz="2000" i="1" dirty="0">
                <a:latin typeface="Times New Roman" pitchFamily="18" charset="0"/>
              </a:rPr>
              <a:t> = m</a:t>
            </a:r>
            <a:r>
              <a:rPr lang="en-US" sz="1200" i="1" dirty="0">
                <a:latin typeface="Times New Roman" pitchFamily="18" charset="0"/>
              </a:rPr>
              <a:t> </a:t>
            </a:r>
            <a:r>
              <a:rPr lang="en-US" sz="2000" i="1" dirty="0">
                <a:latin typeface="Times New Roman" pitchFamily="18" charset="0"/>
              </a:rPr>
              <a:t>x</a:t>
            </a:r>
            <a:r>
              <a:rPr lang="en-US" sz="2000" i="1" baseline="-25000" dirty="0">
                <a:latin typeface="Times New Roman" pitchFamily="18" charset="0"/>
              </a:rPr>
              <a:t>i</a:t>
            </a:r>
            <a:r>
              <a:rPr lang="en-US" sz="2000" i="1" dirty="0">
                <a:latin typeface="Times New Roman" pitchFamily="18" charset="0"/>
              </a:rPr>
              <a:t> + b</a:t>
            </a:r>
          </a:p>
          <a:p>
            <a:pPr marL="0" indent="0">
              <a:buNone/>
            </a:pPr>
            <a:endParaRPr lang="en-US" sz="2000" i="1" dirty="0">
              <a:latin typeface="Times New Roman" pitchFamily="18" charset="0"/>
            </a:endParaRPr>
          </a:p>
          <a:p>
            <a:pPr marL="0" indent="0"/>
            <a:r>
              <a:rPr lang="en-US" sz="2000" dirty="0"/>
              <a:t>Find (</a:t>
            </a:r>
            <a:r>
              <a:rPr lang="en-US" sz="2000" i="1" dirty="0">
                <a:latin typeface="Times New Roman" pitchFamily="18" charset="0"/>
              </a:rPr>
              <a:t>m</a:t>
            </a:r>
            <a:r>
              <a:rPr lang="en-US" sz="2000" dirty="0">
                <a:latin typeface="Times New Roman" pitchFamily="18" charset="0"/>
              </a:rPr>
              <a:t>, </a:t>
            </a:r>
            <a:r>
              <a:rPr lang="en-US" sz="2000" i="1" dirty="0">
                <a:latin typeface="Times New Roman" pitchFamily="18" charset="0"/>
              </a:rPr>
              <a:t>b</a:t>
            </a:r>
            <a:r>
              <a:rPr lang="en-US" sz="2000" dirty="0"/>
              <a:t>) to minimize </a:t>
            </a:r>
          </a:p>
        </p:txBody>
      </p:sp>
      <p:graphicFrame>
        <p:nvGraphicFramePr>
          <p:cNvPr id="3075" name="Object 6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559798131"/>
              </p:ext>
            </p:extLst>
          </p:nvPr>
        </p:nvGraphicFramePr>
        <p:xfrm>
          <a:off x="731838" y="4530943"/>
          <a:ext cx="7883525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2" name="Equation" r:id="rId6" imgW="3822480" imgH="761760" progId="Equation.3">
                  <p:embed/>
                </p:oleObj>
              </mc:Choice>
              <mc:Fallback>
                <p:oleObj name="Equation" r:id="rId6" imgW="3822480" imgH="761760" progId="Equation.3">
                  <p:embed/>
                  <p:pic>
                    <p:nvPicPr>
                      <p:cNvPr id="307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838" y="4530943"/>
                        <a:ext cx="7883525" cy="1571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8"/>
          <p:cNvGraphicFramePr>
            <a:graphicFrameLocks noChangeAspect="1"/>
          </p:cNvGraphicFramePr>
          <p:nvPr>
            <p:extLst/>
          </p:nvPr>
        </p:nvGraphicFramePr>
        <p:xfrm>
          <a:off x="762000" y="2928026"/>
          <a:ext cx="3124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3" name="Equation" r:id="rId8" imgW="1473120" imgH="291960" progId="Equation.3">
                  <p:embed/>
                </p:oleObj>
              </mc:Choice>
              <mc:Fallback>
                <p:oleObj name="Equation" r:id="rId8" imgW="1473120" imgH="291960" progId="Equation.3">
                  <p:embed/>
                  <p:pic>
                    <p:nvPicPr>
                      <p:cNvPr id="307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928026"/>
                        <a:ext cx="3124200" cy="619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" name="Rectangle 9"/>
          <p:cNvSpPr>
            <a:spLocks noChangeArrowheads="1"/>
          </p:cNvSpPr>
          <p:nvPr/>
        </p:nvSpPr>
        <p:spPr bwMode="auto">
          <a:xfrm>
            <a:off x="6400800" y="2253338"/>
            <a:ext cx="92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,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y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)</a:t>
            </a:r>
          </a:p>
        </p:txBody>
      </p:sp>
      <p:sp>
        <p:nvSpPr>
          <p:cNvPr id="3083" name="Rectangle 10"/>
          <p:cNvSpPr>
            <a:spLocks noChangeArrowheads="1"/>
          </p:cNvSpPr>
          <p:nvPr/>
        </p:nvSpPr>
        <p:spPr bwMode="auto">
          <a:xfrm>
            <a:off x="7162800" y="1415138"/>
            <a:ext cx="1239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y=mx+b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21856" y="6279494"/>
            <a:ext cx="6216563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Matlab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p = A \ y;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Courier New" pitchFamily="49" charset="0"/>
              </a:rPr>
              <a:t> 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p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=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pinv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(A)*y;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" y="6609979"/>
            <a:ext cx="2293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Svetlana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Lazebnik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Least squares line fitting</a:t>
            </a:r>
          </a:p>
        </p:txBody>
      </p:sp>
      <p:sp>
        <p:nvSpPr>
          <p:cNvPr id="2" name="Right Brace 1"/>
          <p:cNvSpPr/>
          <p:nvPr/>
        </p:nvSpPr>
        <p:spPr bwMode="auto">
          <a:xfrm rot="5400000">
            <a:off x="2432581" y="3088297"/>
            <a:ext cx="203199" cy="94949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Right Brace 12"/>
          <p:cNvSpPr/>
          <p:nvPr/>
        </p:nvSpPr>
        <p:spPr bwMode="auto">
          <a:xfrm rot="5400000">
            <a:off x="3367314" y="3345467"/>
            <a:ext cx="203199" cy="43542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7985" y="3646359"/>
            <a:ext cx="219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where line you found tells you point is along y axis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14935" y="3646359"/>
            <a:ext cx="219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where point really is along y axis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59887" y="3664642"/>
            <a:ext cx="33785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You want to find a single line that “explains” all of the points in your data,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but data may be noisy!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742822" y="5164853"/>
            <a:ext cx="834013" cy="3114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409120" y="5154805"/>
            <a:ext cx="413712" cy="3114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585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13" grpId="0" animBg="1"/>
      <p:bldP spid="3" grpId="0"/>
      <p:bldP spid="14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1511300"/>
            <a:ext cx="6034087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Outliers affect least squares fit</a:t>
            </a:r>
          </a:p>
        </p:txBody>
      </p:sp>
    </p:spTree>
    <p:extLst>
      <p:ext uri="{BB962C8B-B14F-4D97-AF65-F5344CB8AC3E}">
        <p14:creationId xmlns:p14="http://schemas.microsoft.com/office/powerpoint/2010/main" val="186979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3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/>
              <a:t>Edge detection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4857750"/>
          </a:xfrm>
        </p:spPr>
        <p:txBody>
          <a:bodyPr/>
          <a:lstStyle/>
          <a:p>
            <a:r>
              <a:rPr lang="en-US" sz="2400" b="1" dirty="0"/>
              <a:t>Goal</a:t>
            </a:r>
            <a:r>
              <a:rPr lang="en-US" sz="2400" dirty="0"/>
              <a:t>: map image from 2d array of pixels to a set of curves or line segments or contours.</a:t>
            </a:r>
          </a:p>
          <a:p>
            <a:r>
              <a:rPr lang="en-US" sz="2400" b="1" dirty="0"/>
              <a:t>Why?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Main idea</a:t>
            </a:r>
            <a:r>
              <a:rPr lang="en-US" sz="2400" dirty="0"/>
              <a:t>: look for strong gradients, post-process</a:t>
            </a:r>
          </a:p>
          <a:p>
            <a:endParaRPr lang="en-US" sz="2400" dirty="0"/>
          </a:p>
          <a:p>
            <a:pPr>
              <a:buFontTx/>
              <a:buNone/>
            </a:pPr>
            <a:endParaRPr lang="en-US" sz="2400" dirty="0"/>
          </a:p>
        </p:txBody>
      </p:sp>
      <p:graphicFrame>
        <p:nvGraphicFramePr>
          <p:cNvPr id="792578" name="Object 2"/>
          <p:cNvGraphicFramePr>
            <a:graphicFrameLocks noChangeAspect="1"/>
          </p:cNvGraphicFramePr>
          <p:nvPr/>
        </p:nvGraphicFramePr>
        <p:xfrm>
          <a:off x="884238" y="2795588"/>
          <a:ext cx="1947862" cy="209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" name="Bitmap Image" r:id="rId5" imgW="2161905" imgH="2324424" progId="PBrush">
                  <p:embed/>
                </p:oleObj>
              </mc:Choice>
              <mc:Fallback>
                <p:oleObj name="Bitmap Image" r:id="rId5" imgW="2161905" imgH="232442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2795588"/>
                        <a:ext cx="1947862" cy="209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48013" y="2941638"/>
            <a:ext cx="57880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4" name="Text Box 7"/>
          <p:cNvSpPr txBox="1">
            <a:spLocks noChangeArrowheads="1"/>
          </p:cNvSpPr>
          <p:nvPr/>
        </p:nvSpPr>
        <p:spPr bwMode="auto">
          <a:xfrm>
            <a:off x="4449763" y="4284663"/>
            <a:ext cx="6877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>
                <a:solidFill>
                  <a:srgbClr val="000000"/>
                </a:solidFill>
              </a:rPr>
              <a:t>Figure from J. Shotton et al., PAMI 2007</a:t>
            </a: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7462684" y="6579267"/>
            <a:ext cx="1681316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Source: K.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</a:rPr>
              <a:t>Grauman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881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4163" y="1508760"/>
            <a:ext cx="6034087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Outliers affect least squares fit</a:t>
            </a:r>
          </a:p>
        </p:txBody>
      </p:sp>
    </p:spTree>
    <p:extLst>
      <p:ext uri="{BB962C8B-B14F-4D97-AF65-F5344CB8AC3E}">
        <p14:creationId xmlns:p14="http://schemas.microsoft.com/office/powerpoint/2010/main" val="1398868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18" y="58707"/>
            <a:ext cx="8229600" cy="1143000"/>
          </a:xfrm>
        </p:spPr>
        <p:txBody>
          <a:bodyPr/>
          <a:lstStyle/>
          <a:p>
            <a:r>
              <a:rPr lang="en-US" dirty="0"/>
              <a:t>Dealing with outliers: Voting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30" y="1274733"/>
            <a:ext cx="8422199" cy="5335246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2400" b="1" dirty="0"/>
              <a:t>Voting</a:t>
            </a:r>
            <a:r>
              <a:rPr lang="en-US" sz="2400" dirty="0"/>
              <a:t> is a general technique where we let the features </a:t>
            </a:r>
            <a:r>
              <a:rPr lang="en-US" sz="2400" i="1" dirty="0"/>
              <a:t>vote for all models that are compatible with it</a:t>
            </a:r>
            <a:r>
              <a:rPr lang="en-US" sz="2400" dirty="0"/>
              <a:t>.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Cycle through features, cast votes for model parameters.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Look for model parameters that receive </a:t>
            </a:r>
            <a:r>
              <a:rPr lang="en-US" sz="2000" i="1" dirty="0"/>
              <a:t>a lot of votes</a:t>
            </a:r>
            <a:r>
              <a:rPr lang="en-US" sz="2000" dirty="0"/>
              <a:t>.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2400" dirty="0"/>
              <a:t>Noise &amp; clutter features?</a:t>
            </a:r>
          </a:p>
          <a:p>
            <a:pPr lvl="1">
              <a:spcBef>
                <a:spcPts val="1800"/>
              </a:spcBef>
              <a:spcAft>
                <a:spcPts val="600"/>
              </a:spcAft>
            </a:pPr>
            <a:r>
              <a:rPr lang="en-US" sz="2000" dirty="0"/>
              <a:t>They will cast votes too, </a:t>
            </a:r>
            <a:r>
              <a:rPr lang="en-US" sz="2000" i="1" dirty="0"/>
              <a:t>but</a:t>
            </a:r>
            <a:r>
              <a:rPr lang="en-US" sz="2000" dirty="0"/>
              <a:t> typically their votes should be inconsistent with the majority of “good” features.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2400" dirty="0"/>
              <a:t>Common techniques</a:t>
            </a:r>
          </a:p>
          <a:p>
            <a:pPr lvl="1">
              <a:spcBef>
                <a:spcPts val="480"/>
              </a:spcBef>
              <a:spcAft>
                <a:spcPts val="600"/>
              </a:spcAft>
            </a:pPr>
            <a:r>
              <a:rPr lang="en-US" sz="2000" dirty="0"/>
              <a:t>Hough transform</a:t>
            </a:r>
          </a:p>
          <a:p>
            <a:pPr lvl="1">
              <a:spcBef>
                <a:spcPts val="480"/>
              </a:spcBef>
              <a:spcAft>
                <a:spcPts val="600"/>
              </a:spcAft>
            </a:pPr>
            <a:r>
              <a:rPr lang="en-US" sz="2000" dirty="0"/>
              <a:t>RANSAC</a:t>
            </a:r>
          </a:p>
          <a:p>
            <a:pPr marL="457200" lvl="1" indent="0">
              <a:spcBef>
                <a:spcPts val="480"/>
              </a:spcBef>
              <a:spcAft>
                <a:spcPts val="600"/>
              </a:spcAft>
              <a:buNone/>
            </a:pPr>
            <a:endParaRPr lang="en-US" sz="2000" dirty="0"/>
          </a:p>
          <a:p>
            <a:pPr lvl="1">
              <a:spcBef>
                <a:spcPts val="1800"/>
              </a:spcBef>
              <a:spcAft>
                <a:spcPts val="600"/>
              </a:spcAft>
            </a:pPr>
            <a:endParaRPr lang="en-US" sz="2000" dirty="0"/>
          </a:p>
          <a:p>
            <a:pPr lvl="1">
              <a:spcBef>
                <a:spcPts val="1800"/>
              </a:spcBef>
              <a:spcAft>
                <a:spcPts val="600"/>
              </a:spcAft>
            </a:pP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609979"/>
            <a:ext cx="2097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Kristen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36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Finding lines in an image: Hough space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114800"/>
            <a:ext cx="8153400" cy="2362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Connection between image (</a:t>
            </a:r>
            <a:r>
              <a:rPr lang="en-US" dirty="0" err="1"/>
              <a:t>x,y</a:t>
            </a:r>
            <a:r>
              <a:rPr lang="en-US" dirty="0"/>
              <a:t>) and Hough (</a:t>
            </a:r>
            <a:r>
              <a:rPr lang="en-US" dirty="0" err="1"/>
              <a:t>m,b</a:t>
            </a:r>
            <a:r>
              <a:rPr lang="en-US" dirty="0"/>
              <a:t>) spaces</a:t>
            </a:r>
          </a:p>
          <a:p>
            <a:pPr lvl="1" eaLnBrk="1" hangingPunct="1"/>
            <a:r>
              <a:rPr lang="en-US" dirty="0"/>
              <a:t>A line in the image corresponds to a point in Hough space</a:t>
            </a:r>
          </a:p>
        </p:txBody>
      </p:sp>
      <p:sp>
        <p:nvSpPr>
          <p:cNvPr id="56324" name="Line 4"/>
          <p:cNvSpPr>
            <a:spLocks noChangeShapeType="1"/>
          </p:cNvSpPr>
          <p:nvPr/>
        </p:nvSpPr>
        <p:spPr bwMode="auto">
          <a:xfrm flipV="1">
            <a:off x="129540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325" name="Line 5"/>
          <p:cNvSpPr>
            <a:spLocks noChangeShapeType="1"/>
          </p:cNvSpPr>
          <p:nvPr/>
        </p:nvSpPr>
        <p:spPr bwMode="auto">
          <a:xfrm>
            <a:off x="129540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3124200" y="30480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</a:p>
        </p:txBody>
      </p:sp>
      <p:sp>
        <p:nvSpPr>
          <p:cNvPr id="56327" name="Text Box 7"/>
          <p:cNvSpPr txBox="1">
            <a:spLocks noChangeArrowheads="1"/>
          </p:cNvSpPr>
          <p:nvPr/>
        </p:nvSpPr>
        <p:spPr bwMode="auto">
          <a:xfrm>
            <a:off x="958850" y="1114425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sp>
        <p:nvSpPr>
          <p:cNvPr id="56328" name="Line 8"/>
          <p:cNvSpPr>
            <a:spLocks noChangeShapeType="1"/>
          </p:cNvSpPr>
          <p:nvPr/>
        </p:nvSpPr>
        <p:spPr bwMode="auto">
          <a:xfrm flipV="1">
            <a:off x="1676400" y="1981200"/>
            <a:ext cx="1447800" cy="533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6329" name="Picture 9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74838" y="1755775"/>
            <a:ext cx="1554162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30" name="Line 10"/>
          <p:cNvSpPr>
            <a:spLocks noChangeShapeType="1"/>
          </p:cNvSpPr>
          <p:nvPr/>
        </p:nvSpPr>
        <p:spPr bwMode="auto">
          <a:xfrm flipV="1">
            <a:off x="545465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331" name="Line 11"/>
          <p:cNvSpPr>
            <a:spLocks noChangeShapeType="1"/>
          </p:cNvSpPr>
          <p:nvPr/>
        </p:nvSpPr>
        <p:spPr bwMode="auto">
          <a:xfrm>
            <a:off x="545465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332" name="Text Box 12"/>
          <p:cNvSpPr txBox="1">
            <a:spLocks noChangeArrowheads="1"/>
          </p:cNvSpPr>
          <p:nvPr/>
        </p:nvSpPr>
        <p:spPr bwMode="auto">
          <a:xfrm>
            <a:off x="7283450" y="3048000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</a:t>
            </a:r>
          </a:p>
        </p:txBody>
      </p:sp>
      <p:sp>
        <p:nvSpPr>
          <p:cNvPr id="56333" name="Text Box 13"/>
          <p:cNvSpPr txBox="1">
            <a:spLocks noChangeArrowheads="1"/>
          </p:cNvSpPr>
          <p:nvPr/>
        </p:nvSpPr>
        <p:spPr bwMode="auto">
          <a:xfrm>
            <a:off x="5105400" y="11144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</a:t>
            </a:r>
          </a:p>
        </p:txBody>
      </p:sp>
      <p:sp>
        <p:nvSpPr>
          <p:cNvPr id="56334" name="Oval 14"/>
          <p:cNvSpPr>
            <a:spLocks noChangeArrowheads="1"/>
          </p:cNvSpPr>
          <p:nvPr/>
        </p:nvSpPr>
        <p:spPr bwMode="auto">
          <a:xfrm>
            <a:off x="5715000" y="2590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335" name="Text Box 15"/>
          <p:cNvSpPr txBox="1">
            <a:spLocks noChangeArrowheads="1"/>
          </p:cNvSpPr>
          <p:nvPr/>
        </p:nvSpPr>
        <p:spPr bwMode="auto">
          <a:xfrm>
            <a:off x="6096000" y="3032125"/>
            <a:ext cx="4873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</a:t>
            </a:r>
            <a:r>
              <a:rPr kumimoji="0" lang="en-US" sz="20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</a:p>
        </p:txBody>
      </p:sp>
      <p:sp>
        <p:nvSpPr>
          <p:cNvPr id="56336" name="Text Box 16"/>
          <p:cNvSpPr txBox="1">
            <a:spLocks noChangeArrowheads="1"/>
          </p:cNvSpPr>
          <p:nvPr/>
        </p:nvSpPr>
        <p:spPr bwMode="auto">
          <a:xfrm>
            <a:off x="5019675" y="2409825"/>
            <a:ext cx="4175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</a:t>
            </a:r>
            <a:r>
              <a:rPr kumimoji="0" lang="en-US" sz="20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</a:p>
        </p:txBody>
      </p:sp>
      <p:sp>
        <p:nvSpPr>
          <p:cNvPr id="56337" name="Text Box 17"/>
          <p:cNvSpPr txBox="1">
            <a:spLocks noChangeArrowheads="1"/>
          </p:cNvSpPr>
          <p:nvPr/>
        </p:nvSpPr>
        <p:spPr bwMode="auto">
          <a:xfrm>
            <a:off x="1447800" y="3352800"/>
            <a:ext cx="1914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space</a:t>
            </a:r>
          </a:p>
        </p:txBody>
      </p:sp>
      <p:sp>
        <p:nvSpPr>
          <p:cNvPr id="56338" name="Text Box 18"/>
          <p:cNvSpPr txBox="1">
            <a:spLocks noChangeArrowheads="1"/>
          </p:cNvSpPr>
          <p:nvPr/>
        </p:nvSpPr>
        <p:spPr bwMode="auto">
          <a:xfrm>
            <a:off x="4914900" y="3352800"/>
            <a:ext cx="3695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Hough (parameter) space</a:t>
            </a:r>
          </a:p>
        </p:txBody>
      </p:sp>
      <p:sp>
        <p:nvSpPr>
          <p:cNvPr id="56339" name="Line 19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6609979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Steve Seitz</a:t>
            </a:r>
          </a:p>
        </p:txBody>
      </p:sp>
      <p:pic>
        <p:nvPicPr>
          <p:cNvPr id="22" name="Picture 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2278" y="4675192"/>
            <a:ext cx="991221" cy="143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588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Finding lines in an image: Hough space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114799"/>
            <a:ext cx="8153400" cy="2366209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Connection between image (</a:t>
            </a:r>
            <a:r>
              <a:rPr lang="en-US" dirty="0" err="1"/>
              <a:t>x,y</a:t>
            </a:r>
            <a:r>
              <a:rPr lang="en-US" dirty="0"/>
              <a:t>) and Hough (</a:t>
            </a:r>
            <a:r>
              <a:rPr lang="en-US" dirty="0" err="1"/>
              <a:t>m,b</a:t>
            </a:r>
            <a:r>
              <a:rPr lang="en-US" dirty="0"/>
              <a:t>) spaces</a:t>
            </a:r>
          </a:p>
          <a:p>
            <a:pPr lvl="1" eaLnBrk="1" hangingPunct="1"/>
            <a:r>
              <a:rPr lang="en-US" dirty="0"/>
              <a:t>A line in the image corresponds to a point in Hough space</a:t>
            </a:r>
          </a:p>
          <a:p>
            <a:pPr lvl="1" eaLnBrk="1" hangingPunct="1"/>
            <a:r>
              <a:rPr lang="en-US" dirty="0"/>
              <a:t>What does a point (x</a:t>
            </a:r>
            <a:r>
              <a:rPr lang="en-US" baseline="-25000" dirty="0"/>
              <a:t>0</a:t>
            </a:r>
            <a:r>
              <a:rPr lang="en-US" dirty="0"/>
              <a:t>, y</a:t>
            </a:r>
            <a:r>
              <a:rPr lang="en-US" baseline="-25000" dirty="0"/>
              <a:t>0</a:t>
            </a:r>
            <a:r>
              <a:rPr lang="en-US" dirty="0"/>
              <a:t>) in the image space map to?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57348" name="Line 4"/>
          <p:cNvSpPr>
            <a:spLocks noChangeShapeType="1"/>
          </p:cNvSpPr>
          <p:nvPr/>
        </p:nvSpPr>
        <p:spPr bwMode="auto">
          <a:xfrm flipV="1">
            <a:off x="129540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349" name="Line 5"/>
          <p:cNvSpPr>
            <a:spLocks noChangeShapeType="1"/>
          </p:cNvSpPr>
          <p:nvPr/>
        </p:nvSpPr>
        <p:spPr bwMode="auto">
          <a:xfrm>
            <a:off x="129540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3124200" y="30480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958850" y="1114425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sp>
        <p:nvSpPr>
          <p:cNvPr id="57352" name="Line 8"/>
          <p:cNvSpPr>
            <a:spLocks noChangeShapeType="1"/>
          </p:cNvSpPr>
          <p:nvPr/>
        </p:nvSpPr>
        <p:spPr bwMode="auto">
          <a:xfrm flipV="1">
            <a:off x="545465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353" name="Line 9"/>
          <p:cNvSpPr>
            <a:spLocks noChangeShapeType="1"/>
          </p:cNvSpPr>
          <p:nvPr/>
        </p:nvSpPr>
        <p:spPr bwMode="auto">
          <a:xfrm>
            <a:off x="545465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354" name="Text Box 10"/>
          <p:cNvSpPr txBox="1">
            <a:spLocks noChangeArrowheads="1"/>
          </p:cNvSpPr>
          <p:nvPr/>
        </p:nvSpPr>
        <p:spPr bwMode="auto">
          <a:xfrm>
            <a:off x="7283450" y="3048000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</a:t>
            </a:r>
          </a:p>
        </p:txBody>
      </p:sp>
      <p:sp>
        <p:nvSpPr>
          <p:cNvPr id="57355" name="Text Box 11"/>
          <p:cNvSpPr txBox="1">
            <a:spLocks noChangeArrowheads="1"/>
          </p:cNvSpPr>
          <p:nvPr/>
        </p:nvSpPr>
        <p:spPr bwMode="auto">
          <a:xfrm>
            <a:off x="5105400" y="11144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</a:t>
            </a:r>
          </a:p>
        </p:txBody>
      </p:sp>
      <p:sp>
        <p:nvSpPr>
          <p:cNvPr id="57356" name="Oval 12"/>
          <p:cNvSpPr>
            <a:spLocks noChangeArrowheads="1"/>
          </p:cNvSpPr>
          <p:nvPr/>
        </p:nvSpPr>
        <p:spPr bwMode="auto"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357" name="Text Box 13"/>
          <p:cNvSpPr txBox="1">
            <a:spLocks noChangeArrowheads="1"/>
          </p:cNvSpPr>
          <p:nvPr/>
        </p:nvSpPr>
        <p:spPr bwMode="auto">
          <a:xfrm>
            <a:off x="1447800" y="3352800"/>
            <a:ext cx="1914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space</a:t>
            </a:r>
          </a:p>
        </p:txBody>
      </p:sp>
      <p:sp>
        <p:nvSpPr>
          <p:cNvPr id="57358" name="Text Box 14"/>
          <p:cNvSpPr txBox="1">
            <a:spLocks noChangeArrowheads="1"/>
          </p:cNvSpPr>
          <p:nvPr/>
        </p:nvSpPr>
        <p:spPr bwMode="auto">
          <a:xfrm>
            <a:off x="4876800" y="3352800"/>
            <a:ext cx="3695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Hough (parameter) space</a:t>
            </a:r>
          </a:p>
        </p:txBody>
      </p:sp>
      <p:sp>
        <p:nvSpPr>
          <p:cNvPr id="57359" name="Line 15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365" name="Line 18"/>
          <p:cNvSpPr>
            <a:spLocks noChangeShapeType="1"/>
          </p:cNvSpPr>
          <p:nvPr/>
        </p:nvSpPr>
        <p:spPr bwMode="auto">
          <a:xfrm>
            <a:off x="5791200" y="1981201"/>
            <a:ext cx="1447800" cy="533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366" name="Rectangle 19"/>
          <p:cNvSpPr>
            <a:spLocks noChangeArrowheads="1"/>
          </p:cNvSpPr>
          <p:nvPr/>
        </p:nvSpPr>
        <p:spPr bwMode="auto">
          <a:xfrm>
            <a:off x="685800" y="5289551"/>
            <a:ext cx="8153400" cy="985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Answer:  the solutions of b = -x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 + y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is a line in Hough space</a:t>
            </a:r>
          </a:p>
          <a:p>
            <a:pPr marL="1143000" lvl="2" indent="-228600" fontAlgn="base"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r>
              <a:rPr lang="en-US" dirty="0"/>
              <a:t>Given a pair of points (</a:t>
            </a:r>
            <a:r>
              <a:rPr lang="en-US" dirty="0" err="1"/>
              <a:t>x,y</a:t>
            </a:r>
            <a:r>
              <a:rPr lang="en-US" dirty="0"/>
              <a:t>), find all (</a:t>
            </a:r>
            <a:r>
              <a:rPr lang="en-US" dirty="0" err="1"/>
              <a:t>m,b</a:t>
            </a:r>
            <a:r>
              <a:rPr lang="en-US" dirty="0"/>
              <a:t>) such that y = mx + b</a:t>
            </a:r>
          </a:p>
          <a:p>
            <a:pPr marR="0" lvl="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7364" name="Picture 2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97563" y="1757363"/>
            <a:ext cx="1733550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61" name="Text Box 21"/>
          <p:cNvSpPr txBox="1">
            <a:spLocks noChangeArrowheads="1"/>
          </p:cNvSpPr>
          <p:nvPr/>
        </p:nvSpPr>
        <p:spPr bwMode="auto">
          <a:xfrm>
            <a:off x="1646238" y="3032125"/>
            <a:ext cx="403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  <a:r>
              <a:rPr kumimoji="0" lang="en-US" sz="20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</a:p>
        </p:txBody>
      </p:sp>
      <p:sp>
        <p:nvSpPr>
          <p:cNvPr id="57362" name="Text Box 22"/>
          <p:cNvSpPr txBox="1">
            <a:spLocks noChangeArrowheads="1"/>
          </p:cNvSpPr>
          <p:nvPr/>
        </p:nvSpPr>
        <p:spPr bwMode="auto">
          <a:xfrm>
            <a:off x="877888" y="1603350"/>
            <a:ext cx="403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6609979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Steve Seitz</a:t>
            </a:r>
          </a:p>
        </p:txBody>
      </p:sp>
      <p:pic>
        <p:nvPicPr>
          <p:cNvPr id="25" name="Picture 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2278" y="4675192"/>
            <a:ext cx="991221" cy="143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416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65" grpId="0" animBg="1"/>
      <p:bldP spid="5736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Finding lines in an image: Hough space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114800"/>
            <a:ext cx="8153400" cy="1905000"/>
          </a:xfrm>
        </p:spPr>
        <p:txBody>
          <a:bodyPr/>
          <a:lstStyle/>
          <a:p>
            <a:pPr>
              <a:buNone/>
            </a:pPr>
            <a:r>
              <a:rPr lang="en-US" dirty="0"/>
              <a:t>What are the line parameters for the line that contains both (x</a:t>
            </a:r>
            <a:r>
              <a:rPr lang="en-US" baseline="-25000" dirty="0"/>
              <a:t>0</a:t>
            </a:r>
            <a:r>
              <a:rPr lang="en-US" dirty="0"/>
              <a:t>, y</a:t>
            </a:r>
            <a:r>
              <a:rPr lang="en-US" baseline="-25000" dirty="0"/>
              <a:t>0</a:t>
            </a:r>
            <a:r>
              <a:rPr lang="en-US" dirty="0"/>
              <a:t>) and (x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)?</a:t>
            </a:r>
          </a:p>
          <a:p>
            <a:pPr lvl="1"/>
            <a:r>
              <a:rPr lang="en-US" dirty="0"/>
              <a:t>It is the intersection of the lines b = –x</a:t>
            </a:r>
            <a:r>
              <a:rPr lang="en-US" baseline="-25000" dirty="0"/>
              <a:t>0</a:t>
            </a:r>
            <a:r>
              <a:rPr lang="en-US" dirty="0"/>
              <a:t>m + y</a:t>
            </a:r>
            <a:r>
              <a:rPr lang="en-US" baseline="-25000" dirty="0"/>
              <a:t>0 </a:t>
            </a: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b = –x</a:t>
            </a:r>
            <a:r>
              <a:rPr lang="en-US" baseline="-25000" dirty="0"/>
              <a:t>1</a:t>
            </a:r>
            <a:r>
              <a:rPr lang="en-US" dirty="0"/>
              <a:t>m + y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  <a:p>
            <a:pPr eaLnBrk="1" hangingPunct="1">
              <a:buFontTx/>
              <a:buNone/>
            </a:pPr>
            <a:endParaRPr lang="en-US" dirty="0"/>
          </a:p>
        </p:txBody>
      </p:sp>
      <p:sp>
        <p:nvSpPr>
          <p:cNvPr id="58372" name="Line 4"/>
          <p:cNvSpPr>
            <a:spLocks noChangeShapeType="1"/>
          </p:cNvSpPr>
          <p:nvPr/>
        </p:nvSpPr>
        <p:spPr bwMode="auto">
          <a:xfrm flipV="1">
            <a:off x="129540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373" name="Line 5"/>
          <p:cNvSpPr>
            <a:spLocks noChangeShapeType="1"/>
          </p:cNvSpPr>
          <p:nvPr/>
        </p:nvSpPr>
        <p:spPr bwMode="auto">
          <a:xfrm>
            <a:off x="129540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3124200" y="30480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958850" y="1114425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 flipV="1">
            <a:off x="545465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377" name="Line 9"/>
          <p:cNvSpPr>
            <a:spLocks noChangeShapeType="1"/>
          </p:cNvSpPr>
          <p:nvPr/>
        </p:nvSpPr>
        <p:spPr bwMode="auto">
          <a:xfrm>
            <a:off x="545465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378" name="Text Box 10"/>
          <p:cNvSpPr txBox="1">
            <a:spLocks noChangeArrowheads="1"/>
          </p:cNvSpPr>
          <p:nvPr/>
        </p:nvSpPr>
        <p:spPr bwMode="auto">
          <a:xfrm>
            <a:off x="7283450" y="3048000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</a:t>
            </a:r>
          </a:p>
        </p:txBody>
      </p:sp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5105400" y="11144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</a:t>
            </a:r>
          </a:p>
        </p:txBody>
      </p:sp>
      <p:sp>
        <p:nvSpPr>
          <p:cNvPr id="58380" name="Oval 12"/>
          <p:cNvSpPr>
            <a:spLocks noChangeArrowheads="1"/>
          </p:cNvSpPr>
          <p:nvPr/>
        </p:nvSpPr>
        <p:spPr bwMode="auto"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381" name="Text Box 13"/>
          <p:cNvSpPr txBox="1">
            <a:spLocks noChangeArrowheads="1"/>
          </p:cNvSpPr>
          <p:nvPr/>
        </p:nvSpPr>
        <p:spPr bwMode="auto">
          <a:xfrm>
            <a:off x="1447800" y="3352800"/>
            <a:ext cx="1914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space</a:t>
            </a:r>
          </a:p>
        </p:txBody>
      </p:sp>
      <p:sp>
        <p:nvSpPr>
          <p:cNvPr id="58382" name="Text Box 14"/>
          <p:cNvSpPr txBox="1">
            <a:spLocks noChangeArrowheads="1"/>
          </p:cNvSpPr>
          <p:nvPr/>
        </p:nvSpPr>
        <p:spPr bwMode="auto">
          <a:xfrm>
            <a:off x="4876800" y="3352800"/>
            <a:ext cx="3695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Hough (parameter) space</a:t>
            </a:r>
          </a:p>
        </p:txBody>
      </p:sp>
      <p:sp>
        <p:nvSpPr>
          <p:cNvPr id="58383" name="Line 15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685800" y="1757363"/>
            <a:ext cx="8153400" cy="4948237"/>
            <a:chOff x="432" y="1107"/>
            <a:chExt cx="5136" cy="3117"/>
          </a:xfrm>
        </p:grpSpPr>
        <p:grpSp>
          <p:nvGrpSpPr>
            <p:cNvPr id="3" name="Group 17"/>
            <p:cNvGrpSpPr>
              <a:grpSpLocks/>
            </p:cNvGrpSpPr>
            <p:nvPr/>
          </p:nvGrpSpPr>
          <p:grpSpPr bwMode="auto">
            <a:xfrm>
              <a:off x="432" y="1248"/>
              <a:ext cx="5136" cy="2976"/>
              <a:chOff x="432" y="1248"/>
              <a:chExt cx="5136" cy="2976"/>
            </a:xfrm>
          </p:grpSpPr>
          <p:sp>
            <p:nvSpPr>
              <p:cNvPr id="58391" name="Line 18"/>
              <p:cNvSpPr>
                <a:spLocks noChangeShapeType="1"/>
              </p:cNvSpPr>
              <p:nvPr/>
            </p:nvSpPr>
            <p:spPr bwMode="auto">
              <a:xfrm>
                <a:off x="3648" y="1248"/>
                <a:ext cx="912" cy="33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392" name="Rectangle 19"/>
              <p:cNvSpPr>
                <a:spLocks noChangeArrowheads="1"/>
              </p:cNvSpPr>
              <p:nvPr/>
            </p:nvSpPr>
            <p:spPr bwMode="auto">
              <a:xfrm>
                <a:off x="432" y="3792"/>
                <a:ext cx="5136" cy="4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1143000" marR="0" lvl="2" indent="-2286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58390" name="Picture 20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15" y="1107"/>
              <a:ext cx="1092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8385" name="Text Box 21"/>
          <p:cNvSpPr txBox="1">
            <a:spLocks noChangeArrowheads="1"/>
          </p:cNvSpPr>
          <p:nvPr/>
        </p:nvSpPr>
        <p:spPr bwMode="auto">
          <a:xfrm>
            <a:off x="1646238" y="3032125"/>
            <a:ext cx="403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</a:p>
        </p:txBody>
      </p:sp>
      <p:sp>
        <p:nvSpPr>
          <p:cNvPr id="58387" name="Oval 22"/>
          <p:cNvSpPr>
            <a:spLocks noChangeArrowheads="1"/>
          </p:cNvSpPr>
          <p:nvPr/>
        </p:nvSpPr>
        <p:spPr bwMode="auto">
          <a:xfrm>
            <a:off x="2362200" y="1600200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388" name="Line 18"/>
          <p:cNvSpPr>
            <a:spLocks noChangeShapeType="1"/>
          </p:cNvSpPr>
          <p:nvPr/>
        </p:nvSpPr>
        <p:spPr bwMode="auto">
          <a:xfrm>
            <a:off x="5715000" y="2133600"/>
            <a:ext cx="17526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6629400" y="2625714"/>
            <a:ext cx="15462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= –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x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1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+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y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1</a:t>
            </a: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1812899" y="1895454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x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y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)</a:t>
            </a:r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2470133" y="145729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x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y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)</a:t>
            </a:r>
          </a:p>
        </p:txBody>
      </p:sp>
      <p:sp>
        <p:nvSpPr>
          <p:cNvPr id="28" name="Oval 27"/>
          <p:cNvSpPr/>
          <p:nvPr/>
        </p:nvSpPr>
        <p:spPr bwMode="auto">
          <a:xfrm>
            <a:off x="6434163" y="2151045"/>
            <a:ext cx="182565" cy="18256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6609979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Steve Seitz</a:t>
            </a:r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877888" y="1603350"/>
            <a:ext cx="403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4010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88" grpId="0" animBg="1"/>
      <p:bldP spid="25" grpId="0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799" y="76200"/>
            <a:ext cx="8458201" cy="838200"/>
          </a:xfrm>
        </p:spPr>
        <p:txBody>
          <a:bodyPr/>
          <a:lstStyle/>
          <a:p>
            <a:pPr eaLnBrk="1" hangingPunct="1"/>
            <a:r>
              <a:rPr lang="en-US" dirty="0"/>
              <a:t>Finding lines in an image: Hough space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544" y="4013208"/>
            <a:ext cx="8356656" cy="1905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How can we use this to find the most likely parameters (</a:t>
            </a:r>
            <a:r>
              <a:rPr lang="en-US" dirty="0" err="1"/>
              <a:t>m,b</a:t>
            </a:r>
            <a:r>
              <a:rPr lang="en-US" dirty="0"/>
              <a:t>) for the most prominent line in the image space?</a:t>
            </a:r>
          </a:p>
          <a:p>
            <a:pPr eaLnBrk="1" hangingPunct="1"/>
            <a:r>
              <a:rPr lang="en-US" dirty="0">
                <a:solidFill>
                  <a:srgbClr val="002060"/>
                </a:solidFill>
              </a:rPr>
              <a:t>Let each edge point in image space </a:t>
            </a:r>
            <a:r>
              <a:rPr lang="en-US" i="1" dirty="0">
                <a:solidFill>
                  <a:srgbClr val="002060"/>
                </a:solidFill>
              </a:rPr>
              <a:t>vote </a:t>
            </a:r>
            <a:r>
              <a:rPr lang="en-US" dirty="0">
                <a:solidFill>
                  <a:srgbClr val="002060"/>
                </a:solidFill>
              </a:rPr>
              <a:t>for a set of possible parameters in Hough space</a:t>
            </a:r>
          </a:p>
          <a:p>
            <a:pPr eaLnBrk="1" hangingPunct="1"/>
            <a:r>
              <a:rPr lang="en-US" dirty="0">
                <a:solidFill>
                  <a:srgbClr val="002060"/>
                </a:solidFill>
              </a:rPr>
              <a:t>Accumulate votes in discrete set of bins; parameters with the most votes indicate line in image space</a:t>
            </a:r>
            <a:r>
              <a:rPr lang="en-US" dirty="0"/>
              <a:t>.</a:t>
            </a:r>
          </a:p>
          <a:p>
            <a:pPr eaLnBrk="1" hangingPunct="1">
              <a:buFontTx/>
              <a:buNone/>
            </a:pPr>
            <a:endParaRPr lang="en-US" dirty="0"/>
          </a:p>
        </p:txBody>
      </p:sp>
      <p:sp>
        <p:nvSpPr>
          <p:cNvPr id="58372" name="Line 4"/>
          <p:cNvSpPr>
            <a:spLocks noChangeShapeType="1"/>
          </p:cNvSpPr>
          <p:nvPr/>
        </p:nvSpPr>
        <p:spPr bwMode="auto">
          <a:xfrm flipV="1">
            <a:off x="129540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373" name="Line 5"/>
          <p:cNvSpPr>
            <a:spLocks noChangeShapeType="1"/>
          </p:cNvSpPr>
          <p:nvPr/>
        </p:nvSpPr>
        <p:spPr bwMode="auto">
          <a:xfrm>
            <a:off x="129540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3124200" y="30480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958850" y="1114425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 flipV="1">
            <a:off x="545465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377" name="Line 9"/>
          <p:cNvSpPr>
            <a:spLocks noChangeShapeType="1"/>
          </p:cNvSpPr>
          <p:nvPr/>
        </p:nvSpPr>
        <p:spPr bwMode="auto">
          <a:xfrm>
            <a:off x="545465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378" name="Text Box 10"/>
          <p:cNvSpPr txBox="1">
            <a:spLocks noChangeArrowheads="1"/>
          </p:cNvSpPr>
          <p:nvPr/>
        </p:nvSpPr>
        <p:spPr bwMode="auto">
          <a:xfrm>
            <a:off x="7283450" y="3048000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</a:t>
            </a:r>
          </a:p>
        </p:txBody>
      </p:sp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5105400" y="11144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</a:t>
            </a:r>
          </a:p>
        </p:txBody>
      </p:sp>
      <p:sp>
        <p:nvSpPr>
          <p:cNvPr id="58380" name="Oval 12"/>
          <p:cNvSpPr>
            <a:spLocks noChangeArrowheads="1"/>
          </p:cNvSpPr>
          <p:nvPr/>
        </p:nvSpPr>
        <p:spPr bwMode="auto"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381" name="Text Box 13"/>
          <p:cNvSpPr txBox="1">
            <a:spLocks noChangeArrowheads="1"/>
          </p:cNvSpPr>
          <p:nvPr/>
        </p:nvSpPr>
        <p:spPr bwMode="auto">
          <a:xfrm>
            <a:off x="1447800" y="3352800"/>
            <a:ext cx="1914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space</a:t>
            </a:r>
          </a:p>
        </p:txBody>
      </p:sp>
      <p:sp>
        <p:nvSpPr>
          <p:cNvPr id="58382" name="Text Box 14"/>
          <p:cNvSpPr txBox="1">
            <a:spLocks noChangeArrowheads="1"/>
          </p:cNvSpPr>
          <p:nvPr/>
        </p:nvSpPr>
        <p:spPr bwMode="auto">
          <a:xfrm>
            <a:off x="4876800" y="3352800"/>
            <a:ext cx="3695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Hough (parameter) space</a:t>
            </a:r>
          </a:p>
        </p:txBody>
      </p:sp>
      <p:sp>
        <p:nvSpPr>
          <p:cNvPr id="58383" name="Line 15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85800" y="1981200"/>
            <a:ext cx="8153400" cy="4724400"/>
            <a:chOff x="432" y="1248"/>
            <a:chExt cx="5136" cy="2976"/>
          </a:xfrm>
        </p:grpSpPr>
        <p:sp>
          <p:nvSpPr>
            <p:cNvPr id="58391" name="Line 18"/>
            <p:cNvSpPr>
              <a:spLocks noChangeShapeType="1"/>
            </p:cNvSpPr>
            <p:nvPr/>
          </p:nvSpPr>
          <p:spPr bwMode="auto">
            <a:xfrm>
              <a:off x="3648" y="1248"/>
              <a:ext cx="912" cy="33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392" name="Rectangle 19"/>
            <p:cNvSpPr>
              <a:spLocks noChangeArrowheads="1"/>
            </p:cNvSpPr>
            <p:nvPr/>
          </p:nvSpPr>
          <p:spPr bwMode="auto">
            <a:xfrm>
              <a:off x="432" y="3792"/>
              <a:ext cx="5136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143000" marR="0" lvl="2" indent="-2286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–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8387" name="Oval 22"/>
          <p:cNvSpPr>
            <a:spLocks noChangeArrowheads="1"/>
          </p:cNvSpPr>
          <p:nvPr/>
        </p:nvSpPr>
        <p:spPr bwMode="auto">
          <a:xfrm>
            <a:off x="2362200" y="1600200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388" name="Line 18"/>
          <p:cNvSpPr>
            <a:spLocks noChangeShapeType="1"/>
          </p:cNvSpPr>
          <p:nvPr/>
        </p:nvSpPr>
        <p:spPr bwMode="auto">
          <a:xfrm>
            <a:off x="5715000" y="2133600"/>
            <a:ext cx="17526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val 12"/>
          <p:cNvSpPr>
            <a:spLocks noChangeArrowheads="1"/>
          </p:cNvSpPr>
          <p:nvPr/>
        </p:nvSpPr>
        <p:spPr bwMode="auto">
          <a:xfrm>
            <a:off x="1504908" y="1981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12"/>
          <p:cNvSpPr>
            <a:spLocks noChangeArrowheads="1"/>
          </p:cNvSpPr>
          <p:nvPr/>
        </p:nvSpPr>
        <p:spPr bwMode="auto">
          <a:xfrm>
            <a:off x="2779689" y="15271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Line 18"/>
          <p:cNvSpPr>
            <a:spLocks noChangeShapeType="1"/>
          </p:cNvSpPr>
          <p:nvPr/>
        </p:nvSpPr>
        <p:spPr bwMode="auto">
          <a:xfrm flipV="1">
            <a:off x="5813442" y="1895451"/>
            <a:ext cx="1825649" cy="693749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 flipV="1">
            <a:off x="5703904" y="2114531"/>
            <a:ext cx="1971701" cy="29210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up 48"/>
          <p:cNvGrpSpPr/>
          <p:nvPr/>
        </p:nvGrpSpPr>
        <p:grpSpPr>
          <a:xfrm>
            <a:off x="5448312" y="1201707"/>
            <a:ext cx="2336832" cy="1898676"/>
            <a:chOff x="9144000" y="1311246"/>
            <a:chExt cx="2336832" cy="1898676"/>
          </a:xfrm>
        </p:grpSpPr>
        <p:grpSp>
          <p:nvGrpSpPr>
            <p:cNvPr id="4" name="Group 46"/>
            <p:cNvGrpSpPr/>
            <p:nvPr/>
          </p:nvGrpSpPr>
          <p:grpSpPr>
            <a:xfrm>
              <a:off x="9144000" y="1347759"/>
              <a:ext cx="2336832" cy="1862163"/>
              <a:chOff x="5375286" y="1238220"/>
              <a:chExt cx="2336832" cy="1862163"/>
            </a:xfrm>
          </p:grpSpPr>
          <p:sp>
            <p:nvSpPr>
              <p:cNvPr id="32" name="Rectangle 31"/>
              <p:cNvSpPr/>
              <p:nvPr/>
            </p:nvSpPr>
            <p:spPr bwMode="auto">
              <a:xfrm>
                <a:off x="5375286" y="1238220"/>
                <a:ext cx="2300319" cy="1862163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/>
              <p:cNvCxnSpPr/>
              <p:nvPr/>
            </p:nvCxnSpPr>
            <p:spPr bwMode="auto">
              <a:xfrm>
                <a:off x="5411799" y="1528736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>
                <a:off x="5375286" y="1822428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 bwMode="auto">
              <a:xfrm>
                <a:off x="5448312" y="2114532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/>
              <p:cNvCxnSpPr/>
              <p:nvPr/>
            </p:nvCxnSpPr>
            <p:spPr bwMode="auto">
              <a:xfrm>
                <a:off x="5448312" y="2405048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/>
              <p:cNvCxnSpPr/>
              <p:nvPr/>
            </p:nvCxnSpPr>
            <p:spPr bwMode="auto">
              <a:xfrm>
                <a:off x="5448312" y="2662227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>
                <a:off x="5448312" y="2952743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" name="Group 47"/>
            <p:cNvGrpSpPr/>
            <p:nvPr/>
          </p:nvGrpSpPr>
          <p:grpSpPr>
            <a:xfrm>
              <a:off x="9355203" y="1311246"/>
              <a:ext cx="1753418" cy="1863751"/>
              <a:chOff x="5739622" y="1237426"/>
              <a:chExt cx="1753418" cy="1863751"/>
            </a:xfrm>
          </p:grpSpPr>
          <p:cxnSp>
            <p:nvCxnSpPr>
              <p:cNvPr id="34" name="Straight Connector 33"/>
              <p:cNvCxnSpPr/>
              <p:nvPr/>
            </p:nvCxnSpPr>
            <p:spPr bwMode="auto">
              <a:xfrm rot="5400000">
                <a:off x="4827591" y="2187558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rot="5400000">
                <a:off x="5191927" y="2186764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rot="5400000">
                <a:off x="5557851" y="2150251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 rot="5400000">
                <a:off x="5922187" y="2149457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 rot="5400000">
                <a:off x="6215085" y="2186764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rot="5400000">
                <a:off x="6579421" y="2185970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7" name="TextBox 46"/>
          <p:cNvSpPr txBox="1"/>
          <p:nvPr/>
        </p:nvSpPr>
        <p:spPr>
          <a:xfrm>
            <a:off x="0" y="6609979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Steve Seitz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200C7F-4A63-4587-B7AC-D9DD27510436}"/>
              </a:ext>
            </a:extLst>
          </p:cNvPr>
          <p:cNvSpPr txBox="1"/>
          <p:nvPr/>
        </p:nvSpPr>
        <p:spPr>
          <a:xfrm>
            <a:off x="5298116" y="316813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0  5  10  15  20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622B3-02E4-4028-B213-153609ABDA16}"/>
              </a:ext>
            </a:extLst>
          </p:cNvPr>
          <p:cNvSpPr txBox="1"/>
          <p:nvPr/>
        </p:nvSpPr>
        <p:spPr>
          <a:xfrm>
            <a:off x="6360649" y="1635147"/>
            <a:ext cx="10887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 = 17.5</a:t>
            </a:r>
          </a:p>
        </p:txBody>
      </p:sp>
    </p:spTree>
    <p:extLst>
      <p:ext uri="{BB962C8B-B14F-4D97-AF65-F5344CB8AC3E}">
        <p14:creationId xmlns:p14="http://schemas.microsoft.com/office/powerpoint/2010/main" val="161200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Line 2"/>
          <p:cNvSpPr>
            <a:spLocks noChangeShapeType="1"/>
          </p:cNvSpPr>
          <p:nvPr/>
        </p:nvSpPr>
        <p:spPr bwMode="auto">
          <a:xfrm flipV="1">
            <a:off x="1546225" y="1143000"/>
            <a:ext cx="0" cy="2209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31" name="Line 3"/>
          <p:cNvSpPr>
            <a:spLocks noChangeShapeType="1"/>
          </p:cNvSpPr>
          <p:nvPr/>
        </p:nvSpPr>
        <p:spPr bwMode="auto">
          <a:xfrm>
            <a:off x="1546225" y="3352800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56025" y="3429000"/>
            <a:ext cx="322263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1066800" y="1295400"/>
            <a:ext cx="327025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3146425" y="29718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35" name="Oval 7"/>
          <p:cNvSpPr>
            <a:spLocks noChangeArrowheads="1"/>
          </p:cNvSpPr>
          <p:nvPr/>
        </p:nvSpPr>
        <p:spPr bwMode="auto">
          <a:xfrm>
            <a:off x="2994025" y="28194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2765425" y="25908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37" name="Oval 9"/>
          <p:cNvSpPr>
            <a:spLocks noChangeArrowheads="1"/>
          </p:cNvSpPr>
          <p:nvPr/>
        </p:nvSpPr>
        <p:spPr bwMode="auto">
          <a:xfrm>
            <a:off x="2536825" y="23622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38" name="Oval 10"/>
          <p:cNvSpPr>
            <a:spLocks noChangeArrowheads="1"/>
          </p:cNvSpPr>
          <p:nvPr/>
        </p:nvSpPr>
        <p:spPr bwMode="auto">
          <a:xfrm>
            <a:off x="2384425" y="22098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39" name="Oval 11"/>
          <p:cNvSpPr>
            <a:spLocks noChangeArrowheads="1"/>
          </p:cNvSpPr>
          <p:nvPr/>
        </p:nvSpPr>
        <p:spPr bwMode="auto">
          <a:xfrm>
            <a:off x="2003425" y="18288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40" name="Oval 12"/>
          <p:cNvSpPr>
            <a:spLocks noChangeArrowheads="1"/>
          </p:cNvSpPr>
          <p:nvPr/>
        </p:nvSpPr>
        <p:spPr bwMode="auto">
          <a:xfrm>
            <a:off x="1851025" y="16764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1698625" y="1524000"/>
            <a:ext cx="1676400" cy="1676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 flipV="1">
            <a:off x="4975225" y="1295400"/>
            <a:ext cx="1676400" cy="1981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 flipH="1" flipV="1">
            <a:off x="5203825" y="1295400"/>
            <a:ext cx="1600200" cy="1981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 flipV="1">
            <a:off x="4746625" y="1219200"/>
            <a:ext cx="2438400" cy="18288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 flipH="1" flipV="1">
            <a:off x="4975225" y="1295400"/>
            <a:ext cx="2133600" cy="1981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 flipV="1">
            <a:off x="4670425" y="1905000"/>
            <a:ext cx="2895600" cy="533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47" name="Line 19"/>
          <p:cNvSpPr>
            <a:spLocks noChangeShapeType="1"/>
          </p:cNvSpPr>
          <p:nvPr/>
        </p:nvSpPr>
        <p:spPr bwMode="auto">
          <a:xfrm flipV="1">
            <a:off x="4670425" y="1524000"/>
            <a:ext cx="2895600" cy="1143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48" name="Line 20"/>
          <p:cNvSpPr>
            <a:spLocks noChangeShapeType="1"/>
          </p:cNvSpPr>
          <p:nvPr/>
        </p:nvSpPr>
        <p:spPr bwMode="auto">
          <a:xfrm>
            <a:off x="4670425" y="1828800"/>
            <a:ext cx="2895600" cy="838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49" name="Line 21"/>
          <p:cNvSpPr>
            <a:spLocks noChangeShapeType="1"/>
          </p:cNvSpPr>
          <p:nvPr/>
        </p:nvSpPr>
        <p:spPr bwMode="auto">
          <a:xfrm flipV="1">
            <a:off x="4692650" y="1143000"/>
            <a:ext cx="0" cy="2209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50" name="Line 22"/>
          <p:cNvSpPr>
            <a:spLocks noChangeShapeType="1"/>
          </p:cNvSpPr>
          <p:nvPr/>
        </p:nvSpPr>
        <p:spPr bwMode="auto">
          <a:xfrm>
            <a:off x="4692650" y="3352800"/>
            <a:ext cx="32543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51" name="Text Box 23"/>
          <p:cNvSpPr txBox="1">
            <a:spLocks noChangeArrowheads="1"/>
          </p:cNvSpPr>
          <p:nvPr/>
        </p:nvSpPr>
        <p:spPr bwMode="auto">
          <a:xfrm>
            <a:off x="7126288" y="3352800"/>
            <a:ext cx="363537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</a:t>
            </a:r>
          </a:p>
        </p:txBody>
      </p:sp>
      <p:sp>
        <p:nvSpPr>
          <p:cNvPr id="22552" name="Text Box 24"/>
          <p:cNvSpPr txBox="1">
            <a:spLocks noChangeArrowheads="1"/>
          </p:cNvSpPr>
          <p:nvPr/>
        </p:nvSpPr>
        <p:spPr bwMode="auto">
          <a:xfrm>
            <a:off x="4152900" y="1295400"/>
            <a:ext cx="450850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</a:t>
            </a:r>
          </a:p>
        </p:txBody>
      </p:sp>
      <p:sp>
        <p:nvSpPr>
          <p:cNvPr id="22553" name="Line 25"/>
          <p:cNvSpPr>
            <a:spLocks noChangeShapeType="1"/>
          </p:cNvSpPr>
          <p:nvPr/>
        </p:nvSpPr>
        <p:spPr bwMode="auto">
          <a:xfrm>
            <a:off x="4670425" y="1600200"/>
            <a:ext cx="2895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54" name="Line 26"/>
          <p:cNvSpPr>
            <a:spLocks noChangeShapeType="1"/>
          </p:cNvSpPr>
          <p:nvPr/>
        </p:nvSpPr>
        <p:spPr bwMode="auto">
          <a:xfrm>
            <a:off x="4670425" y="2057400"/>
            <a:ext cx="2895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>
            <a:off x="4670425" y="2438400"/>
            <a:ext cx="2895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56" name="Line 28"/>
          <p:cNvSpPr>
            <a:spLocks noChangeShapeType="1"/>
          </p:cNvSpPr>
          <p:nvPr/>
        </p:nvSpPr>
        <p:spPr bwMode="auto">
          <a:xfrm>
            <a:off x="4670425" y="2895600"/>
            <a:ext cx="2895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57" name="Line 29"/>
          <p:cNvSpPr>
            <a:spLocks noChangeShapeType="1"/>
          </p:cNvSpPr>
          <p:nvPr/>
        </p:nvSpPr>
        <p:spPr bwMode="auto">
          <a:xfrm>
            <a:off x="5127625" y="12954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58" name="Line 30"/>
          <p:cNvSpPr>
            <a:spLocks noChangeShapeType="1"/>
          </p:cNvSpPr>
          <p:nvPr/>
        </p:nvSpPr>
        <p:spPr bwMode="auto">
          <a:xfrm>
            <a:off x="5584825" y="12954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59" name="Line 31"/>
          <p:cNvSpPr>
            <a:spLocks noChangeShapeType="1"/>
          </p:cNvSpPr>
          <p:nvPr/>
        </p:nvSpPr>
        <p:spPr bwMode="auto">
          <a:xfrm>
            <a:off x="6118225" y="12954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60" name="Line 32"/>
          <p:cNvSpPr>
            <a:spLocks noChangeShapeType="1"/>
          </p:cNvSpPr>
          <p:nvPr/>
        </p:nvSpPr>
        <p:spPr bwMode="auto">
          <a:xfrm>
            <a:off x="6575425" y="12954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61" name="Line 33"/>
          <p:cNvSpPr>
            <a:spLocks noChangeShapeType="1"/>
          </p:cNvSpPr>
          <p:nvPr/>
        </p:nvSpPr>
        <p:spPr bwMode="auto">
          <a:xfrm>
            <a:off x="7108825" y="12954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62" name="Line 34"/>
          <p:cNvSpPr>
            <a:spLocks noChangeShapeType="1"/>
          </p:cNvSpPr>
          <p:nvPr/>
        </p:nvSpPr>
        <p:spPr bwMode="auto">
          <a:xfrm>
            <a:off x="7566025" y="12954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1066800" y="3886200"/>
            <a:ext cx="6940550" cy="2819400"/>
            <a:chOff x="672" y="2448"/>
            <a:chExt cx="4372" cy="1776"/>
          </a:xfrm>
        </p:grpSpPr>
        <p:sp>
          <p:nvSpPr>
            <p:cNvPr id="22564" name="Oval 36"/>
            <p:cNvSpPr>
              <a:spLocks noChangeArrowheads="1"/>
            </p:cNvSpPr>
            <p:nvPr/>
          </p:nvSpPr>
          <p:spPr bwMode="auto">
            <a:xfrm>
              <a:off x="2078" y="3504"/>
              <a:ext cx="96" cy="96"/>
            </a:xfrm>
            <a:prstGeom prst="ellipse">
              <a:avLst/>
            </a:prstGeom>
            <a:solidFill>
              <a:srgbClr val="3366FF"/>
            </a:solidFill>
            <a:ln w="50800" algn="ctr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65" name="Oval 37"/>
            <p:cNvSpPr>
              <a:spLocks noChangeArrowheads="1"/>
            </p:cNvSpPr>
            <p:nvPr/>
          </p:nvSpPr>
          <p:spPr bwMode="auto">
            <a:xfrm>
              <a:off x="1934" y="3408"/>
              <a:ext cx="96" cy="96"/>
            </a:xfrm>
            <a:prstGeom prst="ellipse">
              <a:avLst/>
            </a:prstGeom>
            <a:solidFill>
              <a:srgbClr val="3366FF"/>
            </a:solidFill>
            <a:ln w="50800" algn="ctr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66" name="Oval 38"/>
            <p:cNvSpPr>
              <a:spLocks noChangeArrowheads="1"/>
            </p:cNvSpPr>
            <p:nvPr/>
          </p:nvSpPr>
          <p:spPr bwMode="auto">
            <a:xfrm>
              <a:off x="1790" y="3264"/>
              <a:ext cx="96" cy="96"/>
            </a:xfrm>
            <a:prstGeom prst="ellipse">
              <a:avLst/>
            </a:prstGeom>
            <a:solidFill>
              <a:srgbClr val="3366FF"/>
            </a:solidFill>
            <a:ln w="50800" algn="ctr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67" name="Oval 39"/>
            <p:cNvSpPr>
              <a:spLocks noChangeArrowheads="1"/>
            </p:cNvSpPr>
            <p:nvPr/>
          </p:nvSpPr>
          <p:spPr bwMode="auto">
            <a:xfrm>
              <a:off x="1646" y="3072"/>
              <a:ext cx="96" cy="96"/>
            </a:xfrm>
            <a:prstGeom prst="ellipse">
              <a:avLst/>
            </a:prstGeom>
            <a:solidFill>
              <a:srgbClr val="3366FF"/>
            </a:solidFill>
            <a:ln w="50800" algn="ctr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68" name="Oval 40"/>
            <p:cNvSpPr>
              <a:spLocks noChangeArrowheads="1"/>
            </p:cNvSpPr>
            <p:nvPr/>
          </p:nvSpPr>
          <p:spPr bwMode="auto">
            <a:xfrm>
              <a:off x="1502" y="2928"/>
              <a:ext cx="96" cy="96"/>
            </a:xfrm>
            <a:prstGeom prst="ellipse">
              <a:avLst/>
            </a:prstGeom>
            <a:solidFill>
              <a:srgbClr val="3366FF"/>
            </a:solidFill>
            <a:ln w="50800" algn="ctr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69" name="Oval 41"/>
            <p:cNvSpPr>
              <a:spLocks noChangeArrowheads="1"/>
            </p:cNvSpPr>
            <p:nvPr/>
          </p:nvSpPr>
          <p:spPr bwMode="auto">
            <a:xfrm>
              <a:off x="1358" y="2784"/>
              <a:ext cx="96" cy="96"/>
            </a:xfrm>
            <a:prstGeom prst="ellipse">
              <a:avLst/>
            </a:prstGeom>
            <a:solidFill>
              <a:srgbClr val="3366FF"/>
            </a:solidFill>
            <a:ln w="50800" algn="ctr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70" name="Oval 42"/>
            <p:cNvSpPr>
              <a:spLocks noChangeArrowheads="1"/>
            </p:cNvSpPr>
            <p:nvPr/>
          </p:nvSpPr>
          <p:spPr bwMode="auto">
            <a:xfrm>
              <a:off x="1214" y="2688"/>
              <a:ext cx="96" cy="96"/>
            </a:xfrm>
            <a:prstGeom prst="ellipse">
              <a:avLst/>
            </a:prstGeom>
            <a:solidFill>
              <a:srgbClr val="3366FF"/>
            </a:solidFill>
            <a:ln w="50800" algn="ctr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71" name="Line 43"/>
            <p:cNvSpPr>
              <a:spLocks noChangeShapeType="1"/>
            </p:cNvSpPr>
            <p:nvPr/>
          </p:nvSpPr>
          <p:spPr bwMode="auto">
            <a:xfrm flipV="1">
              <a:off x="974" y="2448"/>
              <a:ext cx="0" cy="139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72" name="Line 44"/>
            <p:cNvSpPr>
              <a:spLocks noChangeShapeType="1"/>
            </p:cNvSpPr>
            <p:nvPr/>
          </p:nvSpPr>
          <p:spPr bwMode="auto">
            <a:xfrm>
              <a:off x="974" y="3840"/>
              <a:ext cx="172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73" name="Text Box 45"/>
            <p:cNvSpPr txBox="1">
              <a:spLocks noChangeArrowheads="1"/>
            </p:cNvSpPr>
            <p:nvPr/>
          </p:nvSpPr>
          <p:spPr bwMode="auto">
            <a:xfrm>
              <a:off x="2366" y="3888"/>
              <a:ext cx="203" cy="28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22574" name="Text Box 46"/>
            <p:cNvSpPr txBox="1">
              <a:spLocks noChangeArrowheads="1"/>
            </p:cNvSpPr>
            <p:nvPr/>
          </p:nvSpPr>
          <p:spPr bwMode="auto">
            <a:xfrm>
              <a:off x="672" y="2544"/>
              <a:ext cx="206" cy="28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y</a:t>
              </a:r>
            </a:p>
          </p:txBody>
        </p:sp>
        <p:sp>
          <p:nvSpPr>
            <p:cNvPr id="22575" name="Line 47"/>
            <p:cNvSpPr>
              <a:spLocks noChangeShapeType="1"/>
            </p:cNvSpPr>
            <p:nvPr/>
          </p:nvSpPr>
          <p:spPr bwMode="auto">
            <a:xfrm>
              <a:off x="1118" y="2640"/>
              <a:ext cx="1248" cy="100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76" name="Line 48"/>
            <p:cNvSpPr>
              <a:spLocks noChangeShapeType="1"/>
            </p:cNvSpPr>
            <p:nvPr/>
          </p:nvSpPr>
          <p:spPr bwMode="auto">
            <a:xfrm flipV="1">
              <a:off x="2990" y="2448"/>
              <a:ext cx="4" cy="14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77" name="Line 49"/>
            <p:cNvSpPr>
              <a:spLocks noChangeShapeType="1"/>
            </p:cNvSpPr>
            <p:nvPr/>
          </p:nvSpPr>
          <p:spPr bwMode="auto">
            <a:xfrm>
              <a:off x="2990" y="3936"/>
              <a:ext cx="205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78" name="Text Box 50"/>
            <p:cNvSpPr txBox="1">
              <a:spLocks noChangeArrowheads="1"/>
            </p:cNvSpPr>
            <p:nvPr/>
          </p:nvSpPr>
          <p:spPr bwMode="auto">
            <a:xfrm>
              <a:off x="2654" y="2544"/>
              <a:ext cx="284" cy="28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22579" name="Line 51"/>
            <p:cNvSpPr>
              <a:spLocks noChangeShapeType="1"/>
            </p:cNvSpPr>
            <p:nvPr/>
          </p:nvSpPr>
          <p:spPr bwMode="auto">
            <a:xfrm>
              <a:off x="2980" y="2736"/>
              <a:ext cx="18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80" name="Line 52"/>
            <p:cNvSpPr>
              <a:spLocks noChangeShapeType="1"/>
            </p:cNvSpPr>
            <p:nvPr/>
          </p:nvSpPr>
          <p:spPr bwMode="auto">
            <a:xfrm>
              <a:off x="2980" y="3600"/>
              <a:ext cx="18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81" name="Line 53"/>
            <p:cNvSpPr>
              <a:spLocks noChangeShapeType="1"/>
            </p:cNvSpPr>
            <p:nvPr/>
          </p:nvSpPr>
          <p:spPr bwMode="auto">
            <a:xfrm>
              <a:off x="3268" y="2592"/>
              <a:ext cx="0" cy="12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82" name="Line 54"/>
            <p:cNvSpPr>
              <a:spLocks noChangeShapeType="1"/>
            </p:cNvSpPr>
            <p:nvPr/>
          </p:nvSpPr>
          <p:spPr bwMode="auto">
            <a:xfrm>
              <a:off x="3892" y="2592"/>
              <a:ext cx="0" cy="12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83" name="Line 55"/>
            <p:cNvSpPr>
              <a:spLocks noChangeShapeType="1"/>
            </p:cNvSpPr>
            <p:nvPr/>
          </p:nvSpPr>
          <p:spPr bwMode="auto">
            <a:xfrm>
              <a:off x="4180" y="2592"/>
              <a:ext cx="0" cy="12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84" name="Line 56"/>
            <p:cNvSpPr>
              <a:spLocks noChangeShapeType="1"/>
            </p:cNvSpPr>
            <p:nvPr/>
          </p:nvSpPr>
          <p:spPr bwMode="auto">
            <a:xfrm>
              <a:off x="4516" y="2592"/>
              <a:ext cx="0" cy="12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85" name="Line 57"/>
            <p:cNvSpPr>
              <a:spLocks noChangeShapeType="1"/>
            </p:cNvSpPr>
            <p:nvPr/>
          </p:nvSpPr>
          <p:spPr bwMode="auto">
            <a:xfrm>
              <a:off x="4804" y="2592"/>
              <a:ext cx="0" cy="12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86" name="Line 58"/>
            <p:cNvSpPr>
              <a:spLocks noChangeShapeType="1"/>
            </p:cNvSpPr>
            <p:nvPr/>
          </p:nvSpPr>
          <p:spPr bwMode="auto">
            <a:xfrm>
              <a:off x="2990" y="3024"/>
              <a:ext cx="18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87" name="Line 59"/>
            <p:cNvSpPr>
              <a:spLocks noChangeShapeType="1"/>
            </p:cNvSpPr>
            <p:nvPr/>
          </p:nvSpPr>
          <p:spPr bwMode="auto">
            <a:xfrm>
              <a:off x="2990" y="3312"/>
              <a:ext cx="18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88" name="Line 60"/>
            <p:cNvSpPr>
              <a:spLocks noChangeShapeType="1"/>
            </p:cNvSpPr>
            <p:nvPr/>
          </p:nvSpPr>
          <p:spPr bwMode="auto">
            <a:xfrm>
              <a:off x="3566" y="2592"/>
              <a:ext cx="0" cy="12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89" name="Text Box 61"/>
            <p:cNvSpPr txBox="1">
              <a:spLocks noChangeArrowheads="1"/>
            </p:cNvSpPr>
            <p:nvPr/>
          </p:nvSpPr>
          <p:spPr bwMode="auto">
            <a:xfrm>
              <a:off x="3038" y="2767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2590" name="Text Box 62"/>
            <p:cNvSpPr txBox="1">
              <a:spLocks noChangeArrowheads="1"/>
            </p:cNvSpPr>
            <p:nvPr/>
          </p:nvSpPr>
          <p:spPr bwMode="auto">
            <a:xfrm>
              <a:off x="3306" y="2767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2591" name="Text Box 63"/>
            <p:cNvSpPr txBox="1">
              <a:spLocks noChangeArrowheads="1"/>
            </p:cNvSpPr>
            <p:nvPr/>
          </p:nvSpPr>
          <p:spPr bwMode="auto">
            <a:xfrm>
              <a:off x="3594" y="2767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2592" name="Text Box 64"/>
            <p:cNvSpPr txBox="1">
              <a:spLocks noChangeArrowheads="1"/>
            </p:cNvSpPr>
            <p:nvPr/>
          </p:nvSpPr>
          <p:spPr bwMode="auto">
            <a:xfrm>
              <a:off x="3930" y="2767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2593" name="Text Box 65"/>
            <p:cNvSpPr txBox="1">
              <a:spLocks noChangeArrowheads="1"/>
            </p:cNvSpPr>
            <p:nvPr/>
          </p:nvSpPr>
          <p:spPr bwMode="auto">
            <a:xfrm>
              <a:off x="4218" y="2767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2594" name="Text Box 66"/>
            <p:cNvSpPr txBox="1">
              <a:spLocks noChangeArrowheads="1"/>
            </p:cNvSpPr>
            <p:nvPr/>
          </p:nvSpPr>
          <p:spPr bwMode="auto">
            <a:xfrm>
              <a:off x="4506" y="2767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2595" name="Text Box 67"/>
            <p:cNvSpPr txBox="1">
              <a:spLocks noChangeArrowheads="1"/>
            </p:cNvSpPr>
            <p:nvPr/>
          </p:nvSpPr>
          <p:spPr bwMode="auto">
            <a:xfrm>
              <a:off x="3038" y="3055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2596" name="Text Box 68"/>
            <p:cNvSpPr txBox="1">
              <a:spLocks noChangeArrowheads="1"/>
            </p:cNvSpPr>
            <p:nvPr/>
          </p:nvSpPr>
          <p:spPr bwMode="auto">
            <a:xfrm>
              <a:off x="3278" y="3055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22597" name="Text Box 69"/>
            <p:cNvSpPr txBox="1">
              <a:spLocks noChangeArrowheads="1"/>
            </p:cNvSpPr>
            <p:nvPr/>
          </p:nvSpPr>
          <p:spPr bwMode="auto">
            <a:xfrm>
              <a:off x="3566" y="3055"/>
              <a:ext cx="310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2598" name="Text Box 70"/>
            <p:cNvSpPr txBox="1">
              <a:spLocks noChangeArrowheads="1"/>
            </p:cNvSpPr>
            <p:nvPr/>
          </p:nvSpPr>
          <p:spPr bwMode="auto">
            <a:xfrm>
              <a:off x="3872" y="3055"/>
              <a:ext cx="310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22599" name="Text Box 71"/>
            <p:cNvSpPr txBox="1">
              <a:spLocks noChangeArrowheads="1"/>
            </p:cNvSpPr>
            <p:nvPr/>
          </p:nvSpPr>
          <p:spPr bwMode="auto">
            <a:xfrm>
              <a:off x="4238" y="3055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2600" name="Text Box 72"/>
            <p:cNvSpPr txBox="1">
              <a:spLocks noChangeArrowheads="1"/>
            </p:cNvSpPr>
            <p:nvPr/>
          </p:nvSpPr>
          <p:spPr bwMode="auto">
            <a:xfrm>
              <a:off x="4506" y="3055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2601" name="Text Box 73"/>
            <p:cNvSpPr txBox="1">
              <a:spLocks noChangeArrowheads="1"/>
            </p:cNvSpPr>
            <p:nvPr/>
          </p:nvSpPr>
          <p:spPr bwMode="auto">
            <a:xfrm>
              <a:off x="3038" y="334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2602" name="Text Box 74"/>
            <p:cNvSpPr txBox="1">
              <a:spLocks noChangeArrowheads="1"/>
            </p:cNvSpPr>
            <p:nvPr/>
          </p:nvSpPr>
          <p:spPr bwMode="auto">
            <a:xfrm>
              <a:off x="3278" y="334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2603" name="Text Box 75"/>
            <p:cNvSpPr txBox="1">
              <a:spLocks noChangeArrowheads="1"/>
            </p:cNvSpPr>
            <p:nvPr/>
          </p:nvSpPr>
          <p:spPr bwMode="auto">
            <a:xfrm>
              <a:off x="3566" y="334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604" name="Text Box 76"/>
            <p:cNvSpPr txBox="1">
              <a:spLocks noChangeArrowheads="1"/>
            </p:cNvSpPr>
            <p:nvPr/>
          </p:nvSpPr>
          <p:spPr bwMode="auto">
            <a:xfrm>
              <a:off x="3882" y="334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2605" name="Text Box 77"/>
            <p:cNvSpPr txBox="1">
              <a:spLocks noChangeArrowheads="1"/>
            </p:cNvSpPr>
            <p:nvPr/>
          </p:nvSpPr>
          <p:spPr bwMode="auto">
            <a:xfrm>
              <a:off x="4218" y="334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2606" name="Text Box 78"/>
            <p:cNvSpPr txBox="1">
              <a:spLocks noChangeArrowheads="1"/>
            </p:cNvSpPr>
            <p:nvPr/>
          </p:nvSpPr>
          <p:spPr bwMode="auto">
            <a:xfrm>
              <a:off x="4526" y="334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2607" name="Text Box 79"/>
            <p:cNvSpPr txBox="1">
              <a:spLocks noChangeArrowheads="1"/>
            </p:cNvSpPr>
            <p:nvPr/>
          </p:nvSpPr>
          <p:spPr bwMode="auto">
            <a:xfrm>
              <a:off x="3038" y="358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2608" name="Text Box 80"/>
            <p:cNvSpPr txBox="1">
              <a:spLocks noChangeArrowheads="1"/>
            </p:cNvSpPr>
            <p:nvPr/>
          </p:nvSpPr>
          <p:spPr bwMode="auto">
            <a:xfrm>
              <a:off x="3298" y="358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609" name="Text Box 81"/>
            <p:cNvSpPr txBox="1">
              <a:spLocks noChangeArrowheads="1"/>
            </p:cNvSpPr>
            <p:nvPr/>
          </p:nvSpPr>
          <p:spPr bwMode="auto">
            <a:xfrm>
              <a:off x="3566" y="358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22610" name="Text Box 82"/>
            <p:cNvSpPr txBox="1">
              <a:spLocks noChangeArrowheads="1"/>
            </p:cNvSpPr>
            <p:nvPr/>
          </p:nvSpPr>
          <p:spPr bwMode="auto">
            <a:xfrm>
              <a:off x="3902" y="358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2611" name="Text Box 83"/>
            <p:cNvSpPr txBox="1">
              <a:spLocks noChangeArrowheads="1"/>
            </p:cNvSpPr>
            <p:nvPr/>
          </p:nvSpPr>
          <p:spPr bwMode="auto">
            <a:xfrm>
              <a:off x="4238" y="358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2612" name="Text Box 84"/>
            <p:cNvSpPr txBox="1">
              <a:spLocks noChangeArrowheads="1"/>
            </p:cNvSpPr>
            <p:nvPr/>
          </p:nvSpPr>
          <p:spPr bwMode="auto">
            <a:xfrm>
              <a:off x="4526" y="358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2613" name="Text Box 85"/>
            <p:cNvSpPr txBox="1">
              <a:spLocks noChangeArrowheads="1"/>
            </p:cNvSpPr>
            <p:nvPr/>
          </p:nvSpPr>
          <p:spPr bwMode="auto">
            <a:xfrm>
              <a:off x="4489" y="3936"/>
              <a:ext cx="229" cy="28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22614" name="Oval 86"/>
            <p:cNvSpPr>
              <a:spLocks noChangeArrowheads="1"/>
            </p:cNvSpPr>
            <p:nvPr/>
          </p:nvSpPr>
          <p:spPr bwMode="auto">
            <a:xfrm>
              <a:off x="3577" y="3006"/>
              <a:ext cx="298" cy="329"/>
            </a:xfrm>
            <a:prstGeom prst="ellipse">
              <a:avLst/>
            </a:prstGeom>
            <a:noFill/>
            <a:ln w="50800" algn="ctr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2615" name="Oval 87"/>
          <p:cNvSpPr>
            <a:spLocks noChangeArrowheads="1"/>
          </p:cNvSpPr>
          <p:nvPr/>
        </p:nvSpPr>
        <p:spPr bwMode="auto">
          <a:xfrm>
            <a:off x="5867400" y="21336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-1" y="6609979"/>
            <a:ext cx="2155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Silvio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Savarese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lines in an image: Hough space</a:t>
            </a:r>
          </a:p>
        </p:txBody>
      </p:sp>
    </p:spTree>
    <p:extLst>
      <p:ext uri="{BB962C8B-B14F-4D97-AF65-F5344CB8AC3E}">
        <p14:creationId xmlns:p14="http://schemas.microsoft.com/office/powerpoint/2010/main" val="2620634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c-repres-hough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3124200"/>
            <a:ext cx="2938463" cy="292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3200" dirty="0"/>
              <a:t>Problems with the (</a:t>
            </a:r>
            <a:r>
              <a:rPr lang="en-US" sz="3200" dirty="0" err="1"/>
              <a:t>m,b</a:t>
            </a:r>
            <a:r>
              <a:rPr lang="en-US" sz="3200" dirty="0"/>
              <a:t>) space:</a:t>
            </a:r>
          </a:p>
          <a:p>
            <a:pPr lvl="1"/>
            <a:r>
              <a:rPr lang="en-US" sz="2400" dirty="0"/>
              <a:t>Unbounded parameter domains</a:t>
            </a:r>
          </a:p>
          <a:p>
            <a:pPr lvl="1"/>
            <a:r>
              <a:rPr lang="en-US" sz="2400" dirty="0"/>
              <a:t>Vertical lines require infinite m</a:t>
            </a:r>
          </a:p>
          <a:p>
            <a:pPr>
              <a:buFontTx/>
              <a:buChar char="•"/>
            </a:pPr>
            <a:r>
              <a:rPr lang="en-US" sz="3200" dirty="0"/>
              <a:t>Alternative: </a:t>
            </a:r>
            <a:r>
              <a:rPr lang="en-US" sz="3200" i="1" dirty="0"/>
              <a:t>polar representation</a:t>
            </a:r>
          </a:p>
          <a:p>
            <a:pPr>
              <a:buFontTx/>
              <a:buChar char="•"/>
            </a:pPr>
            <a:endParaRPr lang="en-US" sz="3200" dirty="0"/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space representation</a:t>
            </a:r>
          </a:p>
        </p:txBody>
      </p:sp>
      <p:graphicFrame>
        <p:nvGraphicFramePr>
          <p:cNvPr id="6146" name="Object 5"/>
          <p:cNvGraphicFramePr>
            <a:graphicFrameLocks noChangeAspect="1"/>
          </p:cNvGraphicFramePr>
          <p:nvPr>
            <p:extLst/>
          </p:nvPr>
        </p:nvGraphicFramePr>
        <p:xfrm>
          <a:off x="3397250" y="3962400"/>
          <a:ext cx="336073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3" name="Equation" r:id="rId5" imgW="1422360" imgH="203040" progId="Equation.3">
                  <p:embed/>
                </p:oleObj>
              </mc:Choice>
              <mc:Fallback>
                <p:oleObj name="Equation" r:id="rId5" imgW="1422360" imgH="203040" progId="Equation.3">
                  <p:embed/>
                  <p:pic>
                    <p:nvPicPr>
                      <p:cNvPr id="614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0" y="3962400"/>
                        <a:ext cx="3360738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152400" y="6167735"/>
            <a:ext cx="8991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charset="0"/>
              </a:rPr>
              <a:t>Each point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charset="0"/>
              </a:rPr>
              <a:t>x,y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charset="0"/>
              </a:rPr>
              <a:t>) will add a sinusoid in the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charset="0"/>
                <a:sym typeface="Symbol" pitchFamily="18" charset="2"/>
              </a:rPr>
              <a:t>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charset="0"/>
                <a:sym typeface="System"/>
              </a:rPr>
              <a:t>,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charset="0"/>
                <a:sym typeface="Symbol" pitchFamily="18" charset="2"/>
              </a:rPr>
              <a:t>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charset="0"/>
                <a:sym typeface="System"/>
              </a:rPr>
              <a:t>) parameter space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609979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Svetlana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Lazebnik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0624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3200" dirty="0"/>
              <a:t>Problems with the (</a:t>
            </a:r>
            <a:r>
              <a:rPr lang="en-US" sz="3200" dirty="0" err="1"/>
              <a:t>m,b</a:t>
            </a:r>
            <a:r>
              <a:rPr lang="en-US" sz="3200" dirty="0"/>
              <a:t>) space:</a:t>
            </a:r>
          </a:p>
          <a:p>
            <a:pPr lvl="1"/>
            <a:r>
              <a:rPr lang="en-US" sz="2400" dirty="0"/>
              <a:t>Unbounded parameter domains</a:t>
            </a:r>
          </a:p>
          <a:p>
            <a:pPr lvl="1"/>
            <a:r>
              <a:rPr lang="en-US" sz="2400" dirty="0"/>
              <a:t>Vertical lines require infinite m</a:t>
            </a:r>
          </a:p>
          <a:p>
            <a:pPr>
              <a:buFontTx/>
              <a:buChar char="•"/>
            </a:pPr>
            <a:r>
              <a:rPr lang="en-US" sz="3200" dirty="0"/>
              <a:t>Alternative: </a:t>
            </a:r>
            <a:r>
              <a:rPr lang="en-US" sz="3200" i="1" dirty="0"/>
              <a:t>polar representation</a:t>
            </a:r>
          </a:p>
          <a:p>
            <a:pPr>
              <a:buFontTx/>
              <a:buChar char="•"/>
            </a:pPr>
            <a:endParaRPr lang="en-US" sz="3200" dirty="0"/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space representation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152400" y="6167735"/>
            <a:ext cx="8991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charset="0"/>
              </a:rPr>
              <a:t>Each point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charset="0"/>
              </a:rPr>
              <a:t>x,y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charset="0"/>
              </a:rPr>
              <a:t>) will add a sinusoid in the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charset="0"/>
                <a:sym typeface="Symbol" pitchFamily="18" charset="2"/>
              </a:rPr>
              <a:t>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charset="0"/>
                <a:sym typeface="System"/>
              </a:rPr>
              <a:t>,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charset="0"/>
                <a:sym typeface="Symbol" pitchFamily="18" charset="2"/>
              </a:rPr>
              <a:t>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charset="0"/>
                <a:sym typeface="System"/>
              </a:rPr>
              <a:t>) parameter space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609979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Svetlana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Lazebnik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Line 2">
            <a:extLst>
              <a:ext uri="{FF2B5EF4-FFF2-40B4-BE49-F238E27FC236}">
                <a16:creationId xmlns:a16="http://schemas.microsoft.com/office/drawing/2014/main" id="{074AABC5-D26D-4BA7-8EEB-074DE2DDD39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8625" y="3505200"/>
            <a:ext cx="1676400" cy="1676400"/>
          </a:xfrm>
          <a:prstGeom prst="line">
            <a:avLst/>
          </a:prstGeom>
          <a:noFill/>
          <a:ln w="50800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E250AD93-1F4C-4184-B917-A7CD82A05F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46225" y="3124200"/>
            <a:ext cx="0" cy="2209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Line 4">
            <a:extLst>
              <a:ext uri="{FF2B5EF4-FFF2-40B4-BE49-F238E27FC236}">
                <a16:creationId xmlns:a16="http://schemas.microsoft.com/office/drawing/2014/main" id="{85F8BA9F-C172-40B1-9459-B29D46205C8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6225" y="5334000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9235C2B9-1F42-49C4-BE25-EE82D2749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6025" y="5410200"/>
            <a:ext cx="322263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729816A6-BAAD-48E6-ADE4-019051B78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276600"/>
            <a:ext cx="327025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E59960F1-6B3D-4EC5-B098-A33DCDDE01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92650" y="3124200"/>
            <a:ext cx="0" cy="2209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8B5F9136-9524-44F2-89D0-139FF69B83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2650" y="5334000"/>
            <a:ext cx="32543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val 17">
            <a:extLst>
              <a:ext uri="{FF2B5EF4-FFF2-40B4-BE49-F238E27FC236}">
                <a16:creationId xmlns:a16="http://schemas.microsoft.com/office/drawing/2014/main" id="{6537C19D-B601-4620-B188-AACAEF0D5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4343400"/>
            <a:ext cx="152400" cy="1524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val 18">
            <a:extLst>
              <a:ext uri="{FF2B5EF4-FFF2-40B4-BE49-F238E27FC236}">
                <a16:creationId xmlns:a16="http://schemas.microsoft.com/office/drawing/2014/main" id="{278D1943-D5EE-46FC-AE46-9A7E2B236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810000"/>
            <a:ext cx="152400" cy="1524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val 19">
            <a:extLst>
              <a:ext uri="{FF2B5EF4-FFF2-40B4-BE49-F238E27FC236}">
                <a16:creationId xmlns:a16="http://schemas.microsoft.com/office/drawing/2014/main" id="{0A723ECF-C14B-47D4-AB28-CCF6467DB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3775" y="4114800"/>
            <a:ext cx="152400" cy="1524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AB15D6E0-D3E5-46D8-8816-5C247952D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925" y="5676900"/>
            <a:ext cx="1555750" cy="366713"/>
          </a:xfrm>
          <a:prstGeom prst="rect">
            <a:avLst/>
          </a:prstGeom>
          <a:noFill/>
          <a:ln w="25400">
            <a:noFill/>
            <a:prstDash val="dash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Hough space</a:t>
            </a:r>
          </a:p>
        </p:txBody>
      </p:sp>
      <p:sp>
        <p:nvSpPr>
          <p:cNvPr id="19" name="Freeform 26">
            <a:extLst>
              <a:ext uri="{FF2B5EF4-FFF2-40B4-BE49-F238E27FC236}">
                <a16:creationId xmlns:a16="http://schemas.microsoft.com/office/drawing/2014/main" id="{7D322055-B318-4815-BA6E-7F477F1DE290}"/>
              </a:ext>
            </a:extLst>
          </p:cNvPr>
          <p:cNvSpPr>
            <a:spLocks/>
          </p:cNvSpPr>
          <p:nvPr/>
        </p:nvSpPr>
        <p:spPr bwMode="auto">
          <a:xfrm>
            <a:off x="5029200" y="3048000"/>
            <a:ext cx="1981200" cy="2374900"/>
          </a:xfrm>
          <a:custGeom>
            <a:avLst/>
            <a:gdLst/>
            <a:ahLst/>
            <a:cxnLst>
              <a:cxn ang="0">
                <a:pos x="0" y="872"/>
              </a:cxn>
              <a:cxn ang="0">
                <a:pos x="192" y="104"/>
              </a:cxn>
              <a:cxn ang="0">
                <a:pos x="384" y="1496"/>
              </a:cxn>
              <a:cxn ang="0">
                <a:pos x="528" y="104"/>
              </a:cxn>
              <a:cxn ang="0">
                <a:pos x="720" y="872"/>
              </a:cxn>
            </a:cxnLst>
            <a:rect l="0" t="0" r="r" b="b"/>
            <a:pathLst>
              <a:path w="720" h="1496">
                <a:moveTo>
                  <a:pt x="0" y="872"/>
                </a:moveTo>
                <a:cubicBezTo>
                  <a:pt x="64" y="436"/>
                  <a:pt x="128" y="0"/>
                  <a:pt x="192" y="104"/>
                </a:cubicBezTo>
                <a:cubicBezTo>
                  <a:pt x="256" y="208"/>
                  <a:pt x="328" y="1496"/>
                  <a:pt x="384" y="1496"/>
                </a:cubicBezTo>
                <a:cubicBezTo>
                  <a:pt x="440" y="1496"/>
                  <a:pt x="472" y="208"/>
                  <a:pt x="528" y="104"/>
                </a:cubicBezTo>
                <a:cubicBezTo>
                  <a:pt x="584" y="0"/>
                  <a:pt x="652" y="436"/>
                  <a:pt x="720" y="87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Line 27">
            <a:extLst>
              <a:ext uri="{FF2B5EF4-FFF2-40B4-BE49-F238E27FC236}">
                <a16:creationId xmlns:a16="http://schemas.microsoft.com/office/drawing/2014/main" id="{BA73A52A-EADE-4A44-A0D7-48D1C54619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4419600"/>
            <a:ext cx="9906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1" name="Object 29">
            <a:extLst>
              <a:ext uri="{FF2B5EF4-FFF2-40B4-BE49-F238E27FC236}">
                <a16:creationId xmlns:a16="http://schemas.microsoft.com/office/drawing/2014/main" id="{5DC56F26-BC36-4598-B424-B1FA33A372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3913" y="4800600"/>
          <a:ext cx="420687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4" name="Equation" r:id="rId4" imgW="177480" imgH="177480" progId="Equation.3">
                  <p:embed/>
                </p:oleObj>
              </mc:Choice>
              <mc:Fallback>
                <p:oleObj name="Equation" r:id="rId4" imgW="177480" imgH="177480" progId="Equation.3">
                  <p:embed/>
                  <p:pic>
                    <p:nvPicPr>
                      <p:cNvPr id="226333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4800600"/>
                        <a:ext cx="420687" cy="417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0">
            <a:extLst>
              <a:ext uri="{FF2B5EF4-FFF2-40B4-BE49-F238E27FC236}">
                <a16:creationId xmlns:a16="http://schemas.microsoft.com/office/drawing/2014/main" id="{BA04A074-449A-4874-AD8A-E544A457BB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4419600"/>
          <a:ext cx="36036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5" name="Equation" r:id="rId6" imgW="152280" imgH="164880" progId="Equation.3">
                  <p:embed/>
                </p:oleObj>
              </mc:Choice>
              <mc:Fallback>
                <p:oleObj name="Equation" r:id="rId6" imgW="152280" imgH="164880" progId="Equation.3">
                  <p:embed/>
                  <p:pic>
                    <p:nvPicPr>
                      <p:cNvPr id="226334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419600"/>
                        <a:ext cx="360363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Freeform 31">
            <a:extLst>
              <a:ext uri="{FF2B5EF4-FFF2-40B4-BE49-F238E27FC236}">
                <a16:creationId xmlns:a16="http://schemas.microsoft.com/office/drawing/2014/main" id="{0CDAEC00-A193-4D4F-AE87-3D2B3E985DD4}"/>
              </a:ext>
            </a:extLst>
          </p:cNvPr>
          <p:cNvSpPr>
            <a:spLocks/>
          </p:cNvSpPr>
          <p:nvPr/>
        </p:nvSpPr>
        <p:spPr bwMode="auto">
          <a:xfrm>
            <a:off x="1905000" y="5029200"/>
            <a:ext cx="177800" cy="304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96"/>
              </a:cxn>
              <a:cxn ang="0">
                <a:pos x="96" y="192"/>
              </a:cxn>
            </a:cxnLst>
            <a:rect l="0" t="0" r="r" b="b"/>
            <a:pathLst>
              <a:path w="112" h="192">
                <a:moveTo>
                  <a:pt x="0" y="0"/>
                </a:moveTo>
                <a:cubicBezTo>
                  <a:pt x="40" y="32"/>
                  <a:pt x="80" y="64"/>
                  <a:pt x="96" y="96"/>
                </a:cubicBezTo>
                <a:cubicBezTo>
                  <a:pt x="112" y="128"/>
                  <a:pt x="104" y="160"/>
                  <a:pt x="96" y="192"/>
                </a:cubicBezTo>
              </a:path>
            </a:pathLst>
          </a:custGeom>
          <a:noFill/>
          <a:ln w="25400" cap="flat" cmpd="sng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32">
            <a:extLst>
              <a:ext uri="{FF2B5EF4-FFF2-40B4-BE49-F238E27FC236}">
                <a16:creationId xmlns:a16="http://schemas.microsoft.com/office/drawing/2014/main" id="{19B4D318-35A4-483E-9DA0-D6B4FAEF241D}"/>
              </a:ext>
            </a:extLst>
          </p:cNvPr>
          <p:cNvSpPr>
            <a:spLocks/>
          </p:cNvSpPr>
          <p:nvPr/>
        </p:nvSpPr>
        <p:spPr bwMode="auto">
          <a:xfrm>
            <a:off x="4800600" y="3124200"/>
            <a:ext cx="2438400" cy="1905000"/>
          </a:xfrm>
          <a:custGeom>
            <a:avLst/>
            <a:gdLst/>
            <a:ahLst/>
            <a:cxnLst>
              <a:cxn ang="0">
                <a:pos x="0" y="872"/>
              </a:cxn>
              <a:cxn ang="0">
                <a:pos x="192" y="104"/>
              </a:cxn>
              <a:cxn ang="0">
                <a:pos x="384" y="1496"/>
              </a:cxn>
              <a:cxn ang="0">
                <a:pos x="528" y="104"/>
              </a:cxn>
              <a:cxn ang="0">
                <a:pos x="720" y="872"/>
              </a:cxn>
            </a:cxnLst>
            <a:rect l="0" t="0" r="r" b="b"/>
            <a:pathLst>
              <a:path w="720" h="1496">
                <a:moveTo>
                  <a:pt x="0" y="872"/>
                </a:moveTo>
                <a:cubicBezTo>
                  <a:pt x="64" y="436"/>
                  <a:pt x="128" y="0"/>
                  <a:pt x="192" y="104"/>
                </a:cubicBezTo>
                <a:cubicBezTo>
                  <a:pt x="256" y="208"/>
                  <a:pt x="328" y="1496"/>
                  <a:pt x="384" y="1496"/>
                </a:cubicBezTo>
                <a:cubicBezTo>
                  <a:pt x="440" y="1496"/>
                  <a:pt x="472" y="208"/>
                  <a:pt x="528" y="104"/>
                </a:cubicBezTo>
                <a:cubicBezTo>
                  <a:pt x="584" y="0"/>
                  <a:pt x="652" y="436"/>
                  <a:pt x="720" y="87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33">
            <a:extLst>
              <a:ext uri="{FF2B5EF4-FFF2-40B4-BE49-F238E27FC236}">
                <a16:creationId xmlns:a16="http://schemas.microsoft.com/office/drawing/2014/main" id="{54AF6851-BA4B-4748-848C-BE217E91C8D8}"/>
              </a:ext>
            </a:extLst>
          </p:cNvPr>
          <p:cNvSpPr>
            <a:spLocks/>
          </p:cNvSpPr>
          <p:nvPr/>
        </p:nvSpPr>
        <p:spPr bwMode="auto">
          <a:xfrm>
            <a:off x="4724400" y="3429000"/>
            <a:ext cx="2438400" cy="1143000"/>
          </a:xfrm>
          <a:custGeom>
            <a:avLst/>
            <a:gdLst/>
            <a:ahLst/>
            <a:cxnLst>
              <a:cxn ang="0">
                <a:pos x="0" y="872"/>
              </a:cxn>
              <a:cxn ang="0">
                <a:pos x="192" y="104"/>
              </a:cxn>
              <a:cxn ang="0">
                <a:pos x="384" y="1496"/>
              </a:cxn>
              <a:cxn ang="0">
                <a:pos x="528" y="104"/>
              </a:cxn>
              <a:cxn ang="0">
                <a:pos x="720" y="872"/>
              </a:cxn>
            </a:cxnLst>
            <a:rect l="0" t="0" r="r" b="b"/>
            <a:pathLst>
              <a:path w="720" h="1496">
                <a:moveTo>
                  <a:pt x="0" y="872"/>
                </a:moveTo>
                <a:cubicBezTo>
                  <a:pt x="64" y="436"/>
                  <a:pt x="128" y="0"/>
                  <a:pt x="192" y="104"/>
                </a:cubicBezTo>
                <a:cubicBezTo>
                  <a:pt x="256" y="208"/>
                  <a:pt x="328" y="1496"/>
                  <a:pt x="384" y="1496"/>
                </a:cubicBezTo>
                <a:cubicBezTo>
                  <a:pt x="440" y="1496"/>
                  <a:pt x="472" y="208"/>
                  <a:pt x="528" y="104"/>
                </a:cubicBezTo>
                <a:cubicBezTo>
                  <a:pt x="584" y="0"/>
                  <a:pt x="652" y="436"/>
                  <a:pt x="720" y="87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Oval 16">
            <a:extLst>
              <a:ext uri="{FF2B5EF4-FFF2-40B4-BE49-F238E27FC236}">
                <a16:creationId xmlns:a16="http://schemas.microsoft.com/office/drawing/2014/main" id="{A3885B96-BCB4-4C4B-9236-333AD1CD1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2672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7" name="Object 35">
            <a:extLst>
              <a:ext uri="{FF2B5EF4-FFF2-40B4-BE49-F238E27FC236}">
                <a16:creationId xmlns:a16="http://schemas.microsoft.com/office/drawing/2014/main" id="{0D5FAE14-453F-4912-92B8-B6E9E81D8D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0" y="5486400"/>
          <a:ext cx="420688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6" name="Equation" r:id="rId8" imgW="177480" imgH="177480" progId="Equation.3">
                  <p:embed/>
                </p:oleObj>
              </mc:Choice>
              <mc:Fallback>
                <p:oleObj name="Equation" r:id="rId8" imgW="177480" imgH="177480" progId="Equation.3">
                  <p:embed/>
                  <p:pic>
                    <p:nvPicPr>
                      <p:cNvPr id="226339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5486400"/>
                        <a:ext cx="420688" cy="417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36">
            <a:extLst>
              <a:ext uri="{FF2B5EF4-FFF2-40B4-BE49-F238E27FC236}">
                <a16:creationId xmlns:a16="http://schemas.microsoft.com/office/drawing/2014/main" id="{EBED6A46-BCC8-4962-AFD6-428211A4E2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3124200"/>
          <a:ext cx="36036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7" name="Equation" r:id="rId9" imgW="152280" imgH="164880" progId="Equation.3">
                  <p:embed/>
                </p:oleObj>
              </mc:Choice>
              <mc:Fallback>
                <p:oleObj name="Equation" r:id="rId9" imgW="152280" imgH="164880" progId="Equation.3">
                  <p:embed/>
                  <p:pic>
                    <p:nvPicPr>
                      <p:cNvPr id="22634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124200"/>
                        <a:ext cx="360363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97684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7" grpId="0" animBg="1"/>
      <p:bldP spid="19" grpId="0" animBg="1"/>
      <p:bldP spid="20" grpId="0" animBg="1"/>
      <p:bldP spid="23" grpId="0" animBg="1"/>
      <p:bldP spid="24" grpId="0" animBg="1"/>
      <p:bldP spid="2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outline: Hough transform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562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buFontTx/>
              <a:buChar char="•"/>
            </a:pPr>
            <a:r>
              <a:rPr lang="en-US" dirty="0"/>
              <a:t>Initialize accumulator H </a:t>
            </a:r>
            <a:br>
              <a:rPr lang="en-US" dirty="0"/>
            </a:br>
            <a:r>
              <a:rPr lang="en-US" dirty="0"/>
              <a:t>to all zeros</a:t>
            </a:r>
          </a:p>
          <a:p>
            <a:pPr marL="533400" indent="-533400">
              <a:lnSpc>
                <a:spcPct val="90000"/>
              </a:lnSpc>
              <a:buFontTx/>
              <a:buChar char="•"/>
            </a:pPr>
            <a:r>
              <a:rPr lang="en-US" dirty="0"/>
              <a:t>For each edge point (</a:t>
            </a:r>
            <a:r>
              <a:rPr lang="en-US" dirty="0" err="1"/>
              <a:t>x,y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in the image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For θ = 0 to 180</a:t>
            </a:r>
            <a:br>
              <a:rPr lang="en-US" dirty="0"/>
            </a:br>
            <a:r>
              <a:rPr lang="en-US" dirty="0"/>
              <a:t>	    </a:t>
            </a:r>
            <a:r>
              <a:rPr lang="el-GR" dirty="0">
                <a:solidFill>
                  <a:schemeClr val="accent2"/>
                </a:solidFill>
                <a:cs typeface="Times New Roman" pitchFamily="18" charset="0"/>
              </a:rPr>
              <a:t>ρ</a:t>
            </a:r>
            <a:r>
              <a:rPr lang="en-US" dirty="0">
                <a:solidFill>
                  <a:schemeClr val="accent2"/>
                </a:solidFill>
              </a:rPr>
              <a:t> = x </a:t>
            </a:r>
            <a:r>
              <a:rPr lang="en-US" dirty="0" err="1">
                <a:solidFill>
                  <a:schemeClr val="accent2"/>
                </a:solidFill>
              </a:rPr>
              <a:t>cos</a:t>
            </a:r>
            <a:r>
              <a:rPr lang="en-US" dirty="0">
                <a:solidFill>
                  <a:schemeClr val="accent2"/>
                </a:solidFill>
              </a:rPr>
              <a:t> θ + y sin θ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	    H(θ, </a:t>
            </a:r>
            <a:r>
              <a:rPr lang="el-GR" dirty="0">
                <a:solidFill>
                  <a:schemeClr val="accent2"/>
                </a:solidFill>
                <a:cs typeface="Times New Roman" pitchFamily="18" charset="0"/>
              </a:rPr>
              <a:t>ρ</a:t>
            </a:r>
            <a:r>
              <a:rPr lang="en-US" dirty="0">
                <a:solidFill>
                  <a:schemeClr val="accent2"/>
                </a:solidFill>
              </a:rPr>
              <a:t>) = H(θ, </a:t>
            </a:r>
            <a:r>
              <a:rPr lang="el-GR" dirty="0">
                <a:solidFill>
                  <a:schemeClr val="accent2"/>
                </a:solidFill>
                <a:cs typeface="Times New Roman" pitchFamily="18" charset="0"/>
              </a:rPr>
              <a:t>ρ</a:t>
            </a:r>
            <a:r>
              <a:rPr lang="en-US" dirty="0">
                <a:solidFill>
                  <a:schemeClr val="accent2"/>
                </a:solidFill>
              </a:rPr>
              <a:t>) + 1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/>
              <a:t>    end</a:t>
            </a:r>
            <a:br>
              <a:rPr lang="en-US" dirty="0"/>
            </a:br>
            <a:r>
              <a:rPr lang="en-US" dirty="0" err="1"/>
              <a:t>end</a:t>
            </a:r>
            <a:endParaRPr lang="en-US" dirty="0"/>
          </a:p>
          <a:p>
            <a:pPr marL="533400" indent="-533400">
              <a:lnSpc>
                <a:spcPct val="90000"/>
              </a:lnSpc>
              <a:buFontTx/>
              <a:buChar char="•"/>
            </a:pPr>
            <a:r>
              <a:rPr lang="en-US" dirty="0"/>
              <a:t>Find the value(s) of (θ*, </a:t>
            </a:r>
            <a:r>
              <a:rPr lang="el-GR" dirty="0">
                <a:cs typeface="Times New Roman" pitchFamily="18" charset="0"/>
              </a:rPr>
              <a:t>ρ</a:t>
            </a:r>
            <a:r>
              <a:rPr lang="en-US" dirty="0">
                <a:cs typeface="Times New Roman" pitchFamily="18" charset="0"/>
              </a:rPr>
              <a:t>*</a:t>
            </a:r>
            <a:r>
              <a:rPr lang="en-US" dirty="0"/>
              <a:t>) where H(θ, </a:t>
            </a:r>
            <a:r>
              <a:rPr lang="el-GR" dirty="0">
                <a:cs typeface="Times New Roman" pitchFamily="18" charset="0"/>
              </a:rPr>
              <a:t>ρ</a:t>
            </a:r>
            <a:r>
              <a:rPr lang="en-US" dirty="0"/>
              <a:t>) is a local maximum</a:t>
            </a:r>
          </a:p>
          <a:p>
            <a:pPr marL="838200" lvl="1" indent="-381000">
              <a:lnSpc>
                <a:spcPct val="90000"/>
              </a:lnSpc>
            </a:pPr>
            <a:r>
              <a:rPr lang="en-US" sz="2800" dirty="0"/>
              <a:t>The detected line in the image is given by </a:t>
            </a:r>
            <a:br>
              <a:rPr lang="en-US" sz="2800" dirty="0"/>
            </a:br>
            <a:r>
              <a:rPr lang="en-US" sz="2800" dirty="0"/>
              <a:t> </a:t>
            </a:r>
            <a:r>
              <a:rPr lang="el-GR" sz="2800" dirty="0">
                <a:solidFill>
                  <a:schemeClr val="accent2"/>
                </a:solidFill>
                <a:cs typeface="Times New Roman" pitchFamily="18" charset="0"/>
              </a:rPr>
              <a:t>ρ</a:t>
            </a:r>
            <a:r>
              <a:rPr lang="en-US" sz="2800" dirty="0">
                <a:solidFill>
                  <a:schemeClr val="accent2"/>
                </a:solidFill>
                <a:cs typeface="Times New Roman" pitchFamily="18" charset="0"/>
              </a:rPr>
              <a:t>*</a:t>
            </a:r>
            <a:r>
              <a:rPr lang="en-US" sz="2800" dirty="0">
                <a:solidFill>
                  <a:schemeClr val="accent2"/>
                </a:solidFill>
              </a:rPr>
              <a:t> = x cos θ* + y sin θ*</a:t>
            </a:r>
          </a:p>
        </p:txBody>
      </p:sp>
      <p:graphicFrame>
        <p:nvGraphicFramePr>
          <p:cNvPr id="7170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019800" y="914400"/>
          <a:ext cx="2576513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7" name="Image" r:id="rId4" imgW="5460317" imgH="5815873" progId="Photoshop.Image.10">
                  <p:embed/>
                </p:oleObj>
              </mc:Choice>
              <mc:Fallback>
                <p:oleObj name="Image" r:id="rId4" imgW="5460317" imgH="5815873" progId="Photoshop.Image.10">
                  <p:embed/>
                  <p:pic>
                    <p:nvPicPr>
                      <p:cNvPr id="717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914400"/>
                        <a:ext cx="2576513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Rectangle 6"/>
          <p:cNvSpPr>
            <a:spLocks noChangeArrowheads="1"/>
          </p:cNvSpPr>
          <p:nvPr/>
        </p:nvSpPr>
        <p:spPr bwMode="auto">
          <a:xfrm>
            <a:off x="6019800" y="1981200"/>
            <a:ext cx="328613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ρ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7174" name="Rectangle 7"/>
          <p:cNvSpPr>
            <a:spLocks noChangeArrowheads="1"/>
          </p:cNvSpPr>
          <p:nvPr/>
        </p:nvSpPr>
        <p:spPr bwMode="auto">
          <a:xfrm>
            <a:off x="7291388" y="3276600"/>
            <a:ext cx="325437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609979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Svetlana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Lazebnik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685799" y="1734457"/>
            <a:ext cx="5195887" cy="2808514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43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 edge detector</a:t>
            </a:r>
          </a:p>
        </p:txBody>
      </p:sp>
      <p:sp>
        <p:nvSpPr>
          <p:cNvPr id="109875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914400"/>
            <a:ext cx="8458200" cy="5787736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r>
              <a:rPr lang="en-US" sz="3800" dirty="0"/>
              <a:t>Criteria for a good edge detector</a:t>
            </a:r>
          </a:p>
          <a:p>
            <a:pPr lvl="1"/>
            <a:r>
              <a:rPr lang="en-US" b="1" dirty="0"/>
              <a:t>Good detection:</a:t>
            </a:r>
            <a:r>
              <a:rPr lang="en-US" dirty="0"/>
              <a:t> find all real edges, ignoring noise or other artifacts</a:t>
            </a:r>
          </a:p>
          <a:p>
            <a:pPr lvl="1"/>
            <a:r>
              <a:rPr lang="en-US" b="1" dirty="0"/>
              <a:t>Good localization</a:t>
            </a:r>
          </a:p>
          <a:p>
            <a:pPr lvl="2"/>
            <a:r>
              <a:rPr lang="en-US" sz="2800" dirty="0"/>
              <a:t>detect edges as close as possible to the true edges</a:t>
            </a:r>
          </a:p>
          <a:p>
            <a:pPr lvl="2"/>
            <a:r>
              <a:rPr lang="en-US" sz="2800" dirty="0"/>
              <a:t>return one point only for each true edge point    (true edges = the edges humans drew on an image)</a:t>
            </a:r>
          </a:p>
          <a:p>
            <a:endParaRPr lang="en-US" sz="3600" dirty="0"/>
          </a:p>
          <a:p>
            <a:r>
              <a:rPr lang="en-US" sz="3800" dirty="0"/>
              <a:t>Cues of edge detection</a:t>
            </a:r>
          </a:p>
          <a:p>
            <a:pPr lvl="1"/>
            <a:r>
              <a:rPr lang="en-US" dirty="0"/>
              <a:t>Bottom-up: Differences in color, intensity, or texture across the boundary</a:t>
            </a:r>
          </a:p>
          <a:p>
            <a:pPr lvl="1"/>
            <a:r>
              <a:rPr lang="en-US" dirty="0"/>
              <a:t>Top-down: Continuity and closure, high-level knowledge</a:t>
            </a:r>
          </a:p>
          <a:p>
            <a:pPr lvl="1"/>
            <a:endParaRPr 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7462684" y="6579267"/>
            <a:ext cx="16813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Source: L. </a:t>
            </a:r>
            <a:r>
              <a:rPr lang="en-US" sz="1200" dirty="0" err="1">
                <a:solidFill>
                  <a:prstClr val="black"/>
                </a:solidFill>
              </a:rPr>
              <a:t>Fei-Fei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300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8755" grpId="0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077200" cy="838200"/>
          </a:xfrm>
        </p:spPr>
        <p:txBody>
          <a:bodyPr/>
          <a:lstStyle/>
          <a:p>
            <a:r>
              <a:rPr lang="en-US"/>
              <a:t>Incorporating image gradients</a:t>
            </a:r>
          </a:p>
        </p:txBody>
      </p:sp>
      <p:sp>
        <p:nvSpPr>
          <p:cNvPr id="143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2400" dirty="0"/>
              <a:t>Recall: when we detect an </a:t>
            </a:r>
            <a:br>
              <a:rPr lang="en-US" sz="2400" dirty="0"/>
            </a:br>
            <a:r>
              <a:rPr lang="en-US" sz="2400" dirty="0"/>
              <a:t>edge point, we also know its </a:t>
            </a:r>
            <a:br>
              <a:rPr lang="en-US" sz="2400" dirty="0"/>
            </a:br>
            <a:r>
              <a:rPr lang="en-US" sz="2400" dirty="0"/>
              <a:t>gradient direction</a:t>
            </a:r>
          </a:p>
          <a:p>
            <a:pPr>
              <a:buFontTx/>
              <a:buChar char="•"/>
            </a:pPr>
            <a:r>
              <a:rPr lang="en-US" sz="2400" dirty="0"/>
              <a:t>But this means that the line </a:t>
            </a:r>
            <a:br>
              <a:rPr lang="en-US" sz="2400" dirty="0"/>
            </a:br>
            <a:r>
              <a:rPr lang="en-US" sz="2400" dirty="0"/>
              <a:t>is uniquely determined!</a:t>
            </a:r>
            <a:br>
              <a:rPr lang="en-US" sz="2400" dirty="0"/>
            </a:br>
            <a:endParaRPr lang="en-US" sz="2400" dirty="0"/>
          </a:p>
          <a:p>
            <a:pPr>
              <a:buFontTx/>
              <a:buChar char="•"/>
            </a:pPr>
            <a:r>
              <a:rPr lang="en-US" sz="2400" dirty="0"/>
              <a:t>Modified Hough transform: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 For each edge point (</a:t>
            </a:r>
            <a:r>
              <a:rPr lang="en-US" sz="2400" dirty="0" err="1"/>
              <a:t>x,y</a:t>
            </a:r>
            <a:r>
              <a:rPr lang="en-US" sz="2400" dirty="0"/>
              <a:t>) in the image 	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	θ = gradient orientation at (</a:t>
            </a:r>
            <a:r>
              <a:rPr lang="en-US" sz="2400" dirty="0" err="1">
                <a:solidFill>
                  <a:srgbClr val="FF0000"/>
                </a:solidFill>
              </a:rPr>
              <a:t>x,y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	</a:t>
            </a:r>
            <a:r>
              <a:rPr lang="el-GR" sz="2400" dirty="0">
                <a:solidFill>
                  <a:schemeClr val="accent2"/>
                </a:solidFill>
                <a:cs typeface="Times New Roman" pitchFamily="18" charset="0"/>
              </a:rPr>
              <a:t>ρ</a:t>
            </a:r>
            <a:r>
              <a:rPr lang="en-US" sz="2400" dirty="0">
                <a:solidFill>
                  <a:schemeClr val="accent2"/>
                </a:solidFill>
              </a:rPr>
              <a:t> = x </a:t>
            </a:r>
            <a:r>
              <a:rPr lang="en-US" sz="2400" dirty="0" err="1">
                <a:solidFill>
                  <a:schemeClr val="accent2"/>
                </a:solidFill>
              </a:rPr>
              <a:t>cos</a:t>
            </a:r>
            <a:r>
              <a:rPr lang="en-US" sz="2400" dirty="0">
                <a:solidFill>
                  <a:schemeClr val="accent2"/>
                </a:solidFill>
              </a:rPr>
              <a:t> θ + y sin θ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	H(θ, </a:t>
            </a:r>
            <a:r>
              <a:rPr lang="el-GR" sz="2400" dirty="0">
                <a:solidFill>
                  <a:schemeClr val="accent2"/>
                </a:solidFill>
                <a:cs typeface="Times New Roman" pitchFamily="18" charset="0"/>
              </a:rPr>
              <a:t>ρ</a:t>
            </a:r>
            <a:r>
              <a:rPr lang="en-US" sz="2400" dirty="0">
                <a:solidFill>
                  <a:schemeClr val="accent2"/>
                </a:solidFill>
              </a:rPr>
              <a:t>) = H(θ, </a:t>
            </a:r>
            <a:r>
              <a:rPr lang="el-GR" sz="2400" dirty="0">
                <a:solidFill>
                  <a:schemeClr val="accent2"/>
                </a:solidFill>
                <a:cs typeface="Times New Roman" pitchFamily="18" charset="0"/>
              </a:rPr>
              <a:t>ρ</a:t>
            </a:r>
            <a:r>
              <a:rPr lang="en-US" sz="2400" dirty="0">
                <a:solidFill>
                  <a:schemeClr val="accent2"/>
                </a:solidFill>
              </a:rPr>
              <a:t>) + 1</a:t>
            </a:r>
            <a:br>
              <a:rPr lang="en-US" sz="2400" dirty="0"/>
            </a:br>
            <a:r>
              <a:rPr lang="en-US" sz="2400" dirty="0"/>
              <a:t>end</a:t>
            </a:r>
          </a:p>
          <a:p>
            <a:pPr>
              <a:buFontTx/>
              <a:buChar char="•"/>
            </a:pPr>
            <a:endParaRPr lang="en-US" sz="2400" dirty="0"/>
          </a:p>
        </p:txBody>
      </p:sp>
      <p:pic>
        <p:nvPicPr>
          <p:cNvPr id="1437713" name="Picture 17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3600" y="2606675"/>
            <a:ext cx="23622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 bwMode="auto">
          <a:xfrm rot="2789887">
            <a:off x="5562987" y="1550366"/>
            <a:ext cx="1283494" cy="373062"/>
          </a:xfrm>
          <a:prstGeom prst="rect">
            <a:avLst/>
          </a:prstGeom>
          <a:gradFill>
            <a:gsLst>
              <a:gs pos="0">
                <a:srgbClr val="000000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grpSp>
        <p:nvGrpSpPr>
          <p:cNvPr id="28676" name="Group 16"/>
          <p:cNvGrpSpPr>
            <a:grpSpLocks/>
          </p:cNvGrpSpPr>
          <p:nvPr/>
        </p:nvGrpSpPr>
        <p:grpSpPr bwMode="auto">
          <a:xfrm>
            <a:off x="6324600" y="1154112"/>
            <a:ext cx="2133600" cy="522288"/>
            <a:chOff x="4128" y="1399"/>
            <a:chExt cx="1344" cy="329"/>
          </a:xfrm>
        </p:grpSpPr>
        <p:grpSp>
          <p:nvGrpSpPr>
            <p:cNvPr id="28678" name="Group 4"/>
            <p:cNvGrpSpPr>
              <a:grpSpLocks/>
            </p:cNvGrpSpPr>
            <p:nvPr/>
          </p:nvGrpSpPr>
          <p:grpSpPr bwMode="auto">
            <a:xfrm>
              <a:off x="4128" y="1440"/>
              <a:ext cx="1344" cy="288"/>
              <a:chOff x="4128" y="1824"/>
              <a:chExt cx="1344" cy="288"/>
            </a:xfrm>
          </p:grpSpPr>
          <p:grpSp>
            <p:nvGrpSpPr>
              <p:cNvPr id="28684" name="Group 5"/>
              <p:cNvGrpSpPr>
                <a:grpSpLocks/>
              </p:cNvGrpSpPr>
              <p:nvPr/>
            </p:nvGrpSpPr>
            <p:grpSpPr bwMode="auto">
              <a:xfrm>
                <a:off x="4161" y="1824"/>
                <a:ext cx="1311" cy="255"/>
                <a:chOff x="4161" y="1824"/>
                <a:chExt cx="1311" cy="255"/>
              </a:xfrm>
            </p:grpSpPr>
            <p:pic>
              <p:nvPicPr>
                <p:cNvPr id="28687" name="Picture 9" descr="Edittex"/>
                <p:cNvPicPr>
                  <a:picLocks noChangeAspect="1" noChangeArrowheads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8689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4161" y="1872"/>
                  <a:ext cx="207" cy="20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28685" name="Oval 10"/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</a:endParaRPr>
              </a:p>
            </p:txBody>
          </p:sp>
        </p:grpSp>
        <p:grpSp>
          <p:nvGrpSpPr>
            <p:cNvPr id="28679" name="Group 11"/>
            <p:cNvGrpSpPr>
              <a:grpSpLocks/>
            </p:cNvGrpSpPr>
            <p:nvPr/>
          </p:nvGrpSpPr>
          <p:grpSpPr bwMode="auto">
            <a:xfrm>
              <a:off x="4146" y="1399"/>
              <a:ext cx="306" cy="321"/>
              <a:chOff x="4152" y="1776"/>
              <a:chExt cx="306" cy="321"/>
            </a:xfrm>
          </p:grpSpPr>
          <p:sp>
            <p:nvSpPr>
              <p:cNvPr id="28681" name="Line 13"/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</a:endParaRPr>
              </a:p>
            </p:txBody>
          </p:sp>
          <p:sp>
            <p:nvSpPr>
              <p:cNvPr id="28682" name="Freeform 14"/>
              <p:cNvSpPr>
                <a:spLocks/>
              </p:cNvSpPr>
              <p:nvPr/>
            </p:nvSpPr>
            <p:spPr bwMode="auto">
              <a:xfrm flipV="1">
                <a:off x="4216" y="2032"/>
                <a:ext cx="27" cy="5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</a:endParaRPr>
              </a:p>
            </p:txBody>
          </p:sp>
          <p:pic>
            <p:nvPicPr>
              <p:cNvPr id="28683" name="Picture 15" descr="Edittex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299" y="1968"/>
                <a:ext cx="69" cy="1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680" name="Line 12"/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</a:endParaRP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0" y="6609979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Svetlana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Lazebnik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85799" y="4013200"/>
            <a:ext cx="5811839" cy="2158999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7699" grpId="0" uiExpand="1" build="p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71600"/>
            <a:ext cx="8305800" cy="425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Derek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Hoiem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46031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Hough transform example</a:t>
            </a:r>
          </a:p>
        </p:txBody>
      </p:sp>
    </p:spTree>
    <p:extLst>
      <p:ext uri="{BB962C8B-B14F-4D97-AF65-F5344CB8AC3E}">
        <p14:creationId xmlns:p14="http://schemas.microsoft.com/office/powerpoint/2010/main" val="2461894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Title 4"/>
          <p:cNvSpPr>
            <a:spLocks noGrp="1"/>
          </p:cNvSpPr>
          <p:nvPr>
            <p:ph type="title"/>
          </p:nvPr>
        </p:nvSpPr>
        <p:spPr>
          <a:xfrm>
            <a:off x="446031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Impact of noise on Hough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474695" y="5191097"/>
            <a:ext cx="273208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space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edge coordinates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776929" y="5191097"/>
            <a:ext cx="3352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Votes</a:t>
            </a:r>
          </a:p>
        </p:txBody>
      </p:sp>
      <p:sp>
        <p:nvSpPr>
          <p:cNvPr id="65542" name="Rectangle 7"/>
          <p:cNvSpPr>
            <a:spLocks noChangeArrowheads="1"/>
          </p:cNvSpPr>
          <p:nvPr/>
        </p:nvSpPr>
        <p:spPr bwMode="auto">
          <a:xfrm>
            <a:off x="6145161" y="4668810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itchFamily="18" charset="2"/>
              </a:rPr>
              <a:t>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5543" name="Rectangle 8"/>
          <p:cNvSpPr>
            <a:spLocks noChangeArrowheads="1"/>
          </p:cNvSpPr>
          <p:nvPr/>
        </p:nvSpPr>
        <p:spPr bwMode="auto">
          <a:xfrm>
            <a:off x="2792361" y="4592610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itchFamily="18" charset="2"/>
              </a:rPr>
              <a:t>x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897761" y="2828897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</a:t>
            </a:r>
          </a:p>
        </p:txBody>
      </p:sp>
      <p:pic>
        <p:nvPicPr>
          <p:cNvPr id="12" name="Picture 2"/>
          <p:cNvPicPr>
            <a:picLocks noChangeArrowheads="1"/>
          </p:cNvPicPr>
          <p:nvPr/>
        </p:nvPicPr>
        <p:blipFill>
          <a:blip r:embed="rId4" cstate="print">
            <a:lum bright="30000" contrast="30000"/>
          </a:blip>
          <a:srcRect/>
          <a:stretch>
            <a:fillRect/>
          </a:stretch>
        </p:blipFill>
        <p:spPr bwMode="auto">
          <a:xfrm>
            <a:off x="996696" y="1380744"/>
            <a:ext cx="6949440" cy="3337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5544" name="Rectangle 9"/>
          <p:cNvSpPr>
            <a:spLocks noChangeArrowheads="1"/>
          </p:cNvSpPr>
          <p:nvPr/>
        </p:nvSpPr>
        <p:spPr bwMode="auto">
          <a:xfrm>
            <a:off x="811161" y="2916210"/>
            <a:ext cx="30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9C227-4511-4BFE-9BCD-11DCFB4103D1}"/>
              </a:ext>
            </a:extLst>
          </p:cNvPr>
          <p:cNvSpPr txBox="1"/>
          <p:nvPr/>
        </p:nvSpPr>
        <p:spPr>
          <a:xfrm>
            <a:off x="0" y="6609979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018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3724" y="1384272"/>
            <a:ext cx="69469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9" name="Title 4"/>
          <p:cNvSpPr>
            <a:spLocks noGrp="1"/>
          </p:cNvSpPr>
          <p:nvPr>
            <p:ph type="title"/>
          </p:nvPr>
        </p:nvSpPr>
        <p:spPr>
          <a:xfrm>
            <a:off x="446031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Impact of noise on Hough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474695" y="5191097"/>
            <a:ext cx="273208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space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edge coordinates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776929" y="5191097"/>
            <a:ext cx="3352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Votes</a:t>
            </a:r>
          </a:p>
        </p:txBody>
      </p:sp>
      <p:sp>
        <p:nvSpPr>
          <p:cNvPr id="65542" name="Rectangle 7"/>
          <p:cNvSpPr>
            <a:spLocks noChangeArrowheads="1"/>
          </p:cNvSpPr>
          <p:nvPr/>
        </p:nvSpPr>
        <p:spPr bwMode="auto">
          <a:xfrm>
            <a:off x="6145161" y="4668810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itchFamily="18" charset="2"/>
              </a:rPr>
              <a:t>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5543" name="Rectangle 8"/>
          <p:cNvSpPr>
            <a:spLocks noChangeArrowheads="1"/>
          </p:cNvSpPr>
          <p:nvPr/>
        </p:nvSpPr>
        <p:spPr bwMode="auto">
          <a:xfrm>
            <a:off x="2792361" y="4592610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itchFamily="18" charset="2"/>
              </a:rPr>
              <a:t>x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5544" name="Rectangle 9"/>
          <p:cNvSpPr>
            <a:spLocks noChangeArrowheads="1"/>
          </p:cNvSpPr>
          <p:nvPr/>
        </p:nvSpPr>
        <p:spPr bwMode="auto">
          <a:xfrm>
            <a:off x="811161" y="2916210"/>
            <a:ext cx="30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897761" y="2828897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7674" y="6216992"/>
            <a:ext cx="9347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difficulty does this present for an implementation?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609979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11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31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Voting: practical tips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30" y="1311246"/>
            <a:ext cx="8336229" cy="4525963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sz="2400" dirty="0"/>
              <a:t>Minimize irrelevant tokens first (reduce noise)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/>
              <a:t>Choose a good grid / </a:t>
            </a:r>
            <a:r>
              <a:rPr lang="en-US" sz="2400" dirty="0" err="1"/>
              <a:t>discretization</a:t>
            </a:r>
            <a:endParaRPr lang="en-US" sz="2400" dirty="0"/>
          </a:p>
          <a:p>
            <a:pPr eaLnBrk="1" hangingPunct="1">
              <a:spcBef>
                <a:spcPts val="1800"/>
              </a:spcBef>
              <a:buNone/>
            </a:pPr>
            <a:endParaRPr lang="en-US" sz="2400" dirty="0"/>
          </a:p>
          <a:p>
            <a:pPr lvl="1"/>
            <a:r>
              <a:rPr lang="en-US" sz="1200" b="1" dirty="0"/>
              <a:t>Too coarse:</a:t>
            </a:r>
            <a:r>
              <a:rPr lang="en-US" sz="1200" dirty="0"/>
              <a:t> large votes obtained when too many different lines correspond to a single bucket</a:t>
            </a:r>
          </a:p>
          <a:p>
            <a:pPr lvl="1"/>
            <a:r>
              <a:rPr lang="en-US" sz="1200" b="1" dirty="0"/>
              <a:t>Too fine:</a:t>
            </a:r>
            <a:r>
              <a:rPr lang="en-US" sz="1200" dirty="0"/>
              <a:t> miss lines because points that are not exactly collinear cast votes for different buckets</a:t>
            </a:r>
            <a:endParaRPr lang="en-US" sz="2000" dirty="0"/>
          </a:p>
          <a:p>
            <a:pPr eaLnBrk="1" hangingPunct="1">
              <a:spcBef>
                <a:spcPts val="1800"/>
              </a:spcBef>
            </a:pPr>
            <a:r>
              <a:rPr lang="en-US" sz="2400" dirty="0"/>
              <a:t>Vote for neighbors (smoothing in accumulator array)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/>
              <a:t>Use direction of edge to reduce parameters by 1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/>
              <a:t>To read back which points voted for “winning” peaks, keep tags on the votes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447800" y="2514600"/>
            <a:ext cx="6553200" cy="430887"/>
            <a:chOff x="1295400" y="2590800"/>
            <a:chExt cx="6553200" cy="430887"/>
          </a:xfrm>
        </p:grpSpPr>
        <p:cxnSp>
          <p:nvCxnSpPr>
            <p:cNvPr id="5" name="Straight Arrow Connector 4"/>
            <p:cNvCxnSpPr/>
            <p:nvPr/>
          </p:nvCxnSpPr>
          <p:spPr bwMode="auto">
            <a:xfrm>
              <a:off x="1295400" y="2971800"/>
              <a:ext cx="65532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6" name="TextBox 5"/>
            <p:cNvSpPr txBox="1"/>
            <p:nvPr/>
          </p:nvSpPr>
          <p:spPr>
            <a:xfrm>
              <a:off x="6477000" y="2602468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Too coarse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95400" y="25908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Too fine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91000" y="2590800"/>
              <a:ext cx="14478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?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68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>
          <a:xfrm>
            <a:off x="446031" y="14283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0038"/>
            <a:ext cx="8229600" cy="4525962"/>
          </a:xfrm>
        </p:spPr>
        <p:txBody>
          <a:bodyPr/>
          <a:lstStyle/>
          <a:p>
            <a:r>
              <a:rPr lang="en-US" sz="2800" dirty="0"/>
              <a:t>A circle with radius </a:t>
            </a:r>
            <a:r>
              <a:rPr lang="en-US" sz="2800" i="1" dirty="0"/>
              <a:t>r </a:t>
            </a:r>
            <a:r>
              <a:rPr lang="en-US" sz="2800" dirty="0"/>
              <a:t>and center (</a:t>
            </a:r>
            <a:r>
              <a:rPr lang="en-US" sz="2800" i="1" dirty="0"/>
              <a:t>a, b</a:t>
            </a:r>
            <a:r>
              <a:rPr lang="en-US" sz="2800" dirty="0"/>
              <a:t>) can be described as: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x = a + r cos(</a:t>
            </a:r>
            <a:r>
              <a:rPr lang="el-GR" sz="2800" i="1" dirty="0"/>
              <a:t>θ</a:t>
            </a:r>
            <a:r>
              <a:rPr lang="en-US" sz="2800" dirty="0"/>
              <a:t>)</a:t>
            </a:r>
          </a:p>
          <a:p>
            <a:pPr marL="0" indent="0">
              <a:buNone/>
            </a:pPr>
            <a:r>
              <a:rPr lang="en-US" sz="2800" dirty="0"/>
              <a:t>y = b + r sin(</a:t>
            </a:r>
            <a:r>
              <a:rPr lang="el-GR" sz="2800" i="1" dirty="0"/>
              <a:t>θ</a:t>
            </a:r>
            <a:r>
              <a:rPr lang="en-US" sz="2800" dirty="0"/>
              <a:t>)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dirty="0"/>
              <a:t>	</a:t>
            </a:r>
          </a:p>
          <a:p>
            <a:pPr lvl="1" eaLnBrk="1" hangingPunct="1">
              <a:buFontTx/>
              <a:buNone/>
            </a:pPr>
            <a:endParaRPr lang="en-US" dirty="0"/>
          </a:p>
        </p:txBody>
      </p:sp>
      <p:pic>
        <p:nvPicPr>
          <p:cNvPr id="133122" name="Picture 2" descr="https://upload.wikimedia.org/wikipedia/commons/thumb/7/78/Polar_to_cartesian.svg/250px-Polar_to_cartesia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860" y="3023960"/>
            <a:ext cx="2381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10222" y="509570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(a, b)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5042" y="338605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(x, y)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3500955" y="2895601"/>
            <a:ext cx="4305438" cy="430543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7467111" y="4510094"/>
            <a:ext cx="185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l-GR" sz="1200" i="1" dirty="0">
                <a:latin typeface="Calibri" panose="020F0502020204030204" pitchFamily="34" charset="0"/>
              </a:rPr>
              <a:t>ϴ</a:t>
            </a:r>
            <a:endParaRPr lang="en-US" sz="1200" i="1" dirty="0"/>
          </a:p>
        </p:txBody>
      </p:sp>
      <p:sp>
        <p:nvSpPr>
          <p:cNvPr id="9" name="TextBox 9"/>
          <p:cNvSpPr txBox="1"/>
          <p:nvPr/>
        </p:nvSpPr>
        <p:spPr>
          <a:xfrm>
            <a:off x="6738990" y="5064289"/>
            <a:ext cx="185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l-GR" sz="1200" i="1" dirty="0">
                <a:latin typeface="Calibri" panose="020F0502020204030204" pitchFamily="34" charset="0"/>
              </a:rPr>
              <a:t>ϴ</a:t>
            </a:r>
            <a:endParaRPr lang="en-US" sz="1200" i="1" dirty="0"/>
          </a:p>
        </p:txBody>
      </p:sp>
      <p:sp>
        <p:nvSpPr>
          <p:cNvPr id="10" name="Oval 9"/>
          <p:cNvSpPr/>
          <p:nvPr/>
        </p:nvSpPr>
        <p:spPr bwMode="auto">
          <a:xfrm>
            <a:off x="6058179" y="4787093"/>
            <a:ext cx="222039" cy="222039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183486" y="4732133"/>
            <a:ext cx="185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l-GR" sz="1200" i="1" dirty="0">
                <a:latin typeface="Calibri" panose="020F0502020204030204" pitchFamily="34" charset="0"/>
              </a:rPr>
              <a:t>ϴ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493283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4525962"/>
          </a:xfrm>
        </p:spPr>
        <p:txBody>
          <a:bodyPr/>
          <a:lstStyle/>
          <a:p>
            <a:r>
              <a:rPr lang="en-US" sz="2400" dirty="0"/>
              <a:t>For a fixed radius r, unknown gradient direction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Circle: center 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a, 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and radius 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8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1601843" y="6086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space</a:t>
            </a:r>
          </a:p>
        </p:txBody>
      </p:sp>
      <p:pic>
        <p:nvPicPr>
          <p:cNvPr id="9" name="Picture 8" descr="img007"/>
          <p:cNvPicPr>
            <a:picLocks noChangeAspect="1" noChangeArrowheads="1"/>
          </p:cNvPicPr>
          <p:nvPr/>
        </p:nvPicPr>
        <p:blipFill>
          <a:blip r:embed="rId6" cstate="print"/>
          <a:srcRect r="52785"/>
          <a:stretch>
            <a:fillRect/>
          </a:stretch>
        </p:blipFill>
        <p:spPr bwMode="auto">
          <a:xfrm>
            <a:off x="847674" y="3081375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 rot="16200000">
            <a:off x="6306369" y="5017315"/>
            <a:ext cx="365130" cy="20082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6069033" y="6057936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Hough space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 rot="5400000" flipH="1" flipV="1">
            <a:off x="4097331" y="4487877"/>
            <a:ext cx="2848014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V="1">
            <a:off x="5521338" y="5911884"/>
            <a:ext cx="2951208" cy="63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5123" name="Object 2"/>
          <p:cNvGraphicFramePr>
            <a:graphicFrameLocks noChangeAspect="1"/>
          </p:cNvGraphicFramePr>
          <p:nvPr/>
        </p:nvGraphicFramePr>
        <p:xfrm>
          <a:off x="8113761" y="5984910"/>
          <a:ext cx="392048" cy="431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9" name="Equation" r:id="rId7" imgW="126835" imgH="139518" progId="Equation.3">
                  <p:embed/>
                </p:oleObj>
              </mc:Choice>
              <mc:Fallback>
                <p:oleObj name="Equation" r:id="rId7" imgW="126835" imgH="139518" progId="Equation.3">
                  <p:embed/>
                  <p:pic>
                    <p:nvPicPr>
                      <p:cNvPr id="512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3761" y="5984910"/>
                        <a:ext cx="392048" cy="4316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120094"/>
              </p:ext>
            </p:extLst>
          </p:nvPr>
        </p:nvGraphicFramePr>
        <p:xfrm>
          <a:off x="4973638" y="3005138"/>
          <a:ext cx="392112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0" name="Equation" r:id="rId9" imgW="126725" imgH="177415" progId="Equation.3">
                  <p:embed/>
                </p:oleObj>
              </mc:Choice>
              <mc:Fallback>
                <p:oleObj name="Equation" r:id="rId9" imgW="126725" imgH="177415" progId="Equation.3">
                  <p:embed/>
                  <p:pic>
                    <p:nvPicPr>
                      <p:cNvPr id="512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38" y="3005138"/>
                        <a:ext cx="392112" cy="550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val 13"/>
          <p:cNvSpPr/>
          <p:nvPr/>
        </p:nvSpPr>
        <p:spPr bwMode="auto">
          <a:xfrm>
            <a:off x="2162141" y="4560903"/>
            <a:ext cx="693747" cy="438156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609979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46031" y="14283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Hough transform for circles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34531" y="3511899"/>
            <a:ext cx="1268082" cy="1268082"/>
            <a:chOff x="634531" y="3511899"/>
            <a:chExt cx="1268082" cy="1268082"/>
          </a:xfrm>
        </p:grpSpPr>
        <p:sp>
          <p:nvSpPr>
            <p:cNvPr id="2" name="Oval 1"/>
            <p:cNvSpPr/>
            <p:nvPr/>
          </p:nvSpPr>
          <p:spPr bwMode="auto">
            <a:xfrm>
              <a:off x="634531" y="3511899"/>
              <a:ext cx="1268082" cy="126808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" name="Oval 3"/>
            <p:cNvSpPr/>
            <p:nvPr/>
          </p:nvSpPr>
          <p:spPr bwMode="auto">
            <a:xfrm>
              <a:off x="1212497" y="4089865"/>
              <a:ext cx="112149" cy="11214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35155" y="3170786"/>
            <a:ext cx="1268082" cy="1268082"/>
            <a:chOff x="634531" y="3511899"/>
            <a:chExt cx="1268082" cy="1268082"/>
          </a:xfrm>
        </p:grpSpPr>
        <p:sp>
          <p:nvSpPr>
            <p:cNvPr id="20" name="Oval 19"/>
            <p:cNvSpPr/>
            <p:nvPr/>
          </p:nvSpPr>
          <p:spPr bwMode="auto">
            <a:xfrm>
              <a:off x="634531" y="3511899"/>
              <a:ext cx="1268082" cy="126808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212497" y="4089865"/>
              <a:ext cx="112149" cy="11214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78266" y="3198802"/>
            <a:ext cx="1268082" cy="1268082"/>
            <a:chOff x="634531" y="3511899"/>
            <a:chExt cx="1268082" cy="1268082"/>
          </a:xfrm>
        </p:grpSpPr>
        <p:sp>
          <p:nvSpPr>
            <p:cNvPr id="23" name="Oval 22"/>
            <p:cNvSpPr/>
            <p:nvPr/>
          </p:nvSpPr>
          <p:spPr bwMode="auto">
            <a:xfrm>
              <a:off x="634531" y="3511899"/>
              <a:ext cx="1268082" cy="126808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1212497" y="4089865"/>
              <a:ext cx="112149" cy="11214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771241" y="3556000"/>
            <a:ext cx="1268082" cy="1268082"/>
            <a:chOff x="634531" y="3511899"/>
            <a:chExt cx="1268082" cy="1268082"/>
          </a:xfrm>
        </p:grpSpPr>
        <p:sp>
          <p:nvSpPr>
            <p:cNvPr id="28" name="Oval 27"/>
            <p:cNvSpPr/>
            <p:nvPr/>
          </p:nvSpPr>
          <p:spPr bwMode="auto">
            <a:xfrm>
              <a:off x="634531" y="3511899"/>
              <a:ext cx="1268082" cy="126808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212497" y="4089865"/>
              <a:ext cx="112149" cy="11214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88483" y="4210069"/>
            <a:ext cx="1268082" cy="1268082"/>
            <a:chOff x="634531" y="3511899"/>
            <a:chExt cx="1268082" cy="1268082"/>
          </a:xfrm>
        </p:grpSpPr>
        <p:sp>
          <p:nvSpPr>
            <p:cNvPr id="31" name="Oval 30"/>
            <p:cNvSpPr/>
            <p:nvPr/>
          </p:nvSpPr>
          <p:spPr bwMode="auto">
            <a:xfrm>
              <a:off x="634531" y="3511899"/>
              <a:ext cx="1268082" cy="126808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1212497" y="4089865"/>
              <a:ext cx="112149" cy="11214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161507" y="4439936"/>
            <a:ext cx="1268082" cy="1268082"/>
            <a:chOff x="634531" y="3511899"/>
            <a:chExt cx="1268082" cy="1268082"/>
          </a:xfrm>
        </p:grpSpPr>
        <p:sp>
          <p:nvSpPr>
            <p:cNvPr id="34" name="Oval 33"/>
            <p:cNvSpPr/>
            <p:nvPr/>
          </p:nvSpPr>
          <p:spPr bwMode="auto">
            <a:xfrm>
              <a:off x="634531" y="3511899"/>
              <a:ext cx="1268082" cy="126808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1212497" y="4089865"/>
              <a:ext cx="112149" cy="11214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957002" y="3513579"/>
            <a:ext cx="1268082" cy="1268082"/>
            <a:chOff x="634531" y="3511899"/>
            <a:chExt cx="1268082" cy="1268082"/>
          </a:xfrm>
        </p:grpSpPr>
        <p:sp>
          <p:nvSpPr>
            <p:cNvPr id="37" name="Oval 36"/>
            <p:cNvSpPr/>
            <p:nvPr/>
          </p:nvSpPr>
          <p:spPr bwMode="auto">
            <a:xfrm>
              <a:off x="634531" y="3511899"/>
              <a:ext cx="1268082" cy="1268082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1212497" y="4089865"/>
              <a:ext cx="112149" cy="11214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357626" y="3172466"/>
            <a:ext cx="1268082" cy="1268082"/>
            <a:chOff x="634531" y="3511899"/>
            <a:chExt cx="1268082" cy="1268082"/>
          </a:xfrm>
        </p:grpSpPr>
        <p:sp>
          <p:nvSpPr>
            <p:cNvPr id="40" name="Oval 39"/>
            <p:cNvSpPr/>
            <p:nvPr/>
          </p:nvSpPr>
          <p:spPr bwMode="auto">
            <a:xfrm>
              <a:off x="634531" y="3511899"/>
              <a:ext cx="1268082" cy="1268082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1212497" y="4089865"/>
              <a:ext cx="112149" cy="11214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800737" y="3200482"/>
            <a:ext cx="1268082" cy="1268082"/>
            <a:chOff x="634531" y="3511899"/>
            <a:chExt cx="1268082" cy="1268082"/>
          </a:xfrm>
        </p:grpSpPr>
        <p:sp>
          <p:nvSpPr>
            <p:cNvPr id="43" name="Oval 42"/>
            <p:cNvSpPr/>
            <p:nvPr/>
          </p:nvSpPr>
          <p:spPr bwMode="auto">
            <a:xfrm>
              <a:off x="634531" y="3511899"/>
              <a:ext cx="1268082" cy="1268082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1212497" y="4089865"/>
              <a:ext cx="112149" cy="11214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093712" y="3557680"/>
            <a:ext cx="1268082" cy="1268082"/>
            <a:chOff x="634531" y="3511899"/>
            <a:chExt cx="1268082" cy="1268082"/>
          </a:xfrm>
        </p:grpSpPr>
        <p:sp>
          <p:nvSpPr>
            <p:cNvPr id="46" name="Oval 45"/>
            <p:cNvSpPr/>
            <p:nvPr/>
          </p:nvSpPr>
          <p:spPr bwMode="auto">
            <a:xfrm>
              <a:off x="634531" y="3511899"/>
              <a:ext cx="1268082" cy="1268082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1212497" y="4089865"/>
              <a:ext cx="112149" cy="11214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10954" y="4211749"/>
            <a:ext cx="1268082" cy="1268082"/>
            <a:chOff x="634531" y="3511899"/>
            <a:chExt cx="1268082" cy="1268082"/>
          </a:xfrm>
        </p:grpSpPr>
        <p:sp>
          <p:nvSpPr>
            <p:cNvPr id="49" name="Oval 48"/>
            <p:cNvSpPr/>
            <p:nvPr/>
          </p:nvSpPr>
          <p:spPr bwMode="auto">
            <a:xfrm>
              <a:off x="634531" y="3511899"/>
              <a:ext cx="1268082" cy="1268082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1212497" y="4089865"/>
              <a:ext cx="112149" cy="11214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483978" y="4441616"/>
            <a:ext cx="1268082" cy="1268082"/>
            <a:chOff x="634531" y="3511899"/>
            <a:chExt cx="1268082" cy="1268082"/>
          </a:xfrm>
        </p:grpSpPr>
        <p:sp>
          <p:nvSpPr>
            <p:cNvPr id="52" name="Oval 51"/>
            <p:cNvSpPr/>
            <p:nvPr/>
          </p:nvSpPr>
          <p:spPr bwMode="auto">
            <a:xfrm>
              <a:off x="634531" y="3511899"/>
              <a:ext cx="1268082" cy="1268082"/>
            </a:xfrm>
            <a:prstGeom prst="ellipse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1212497" y="4089865"/>
              <a:ext cx="112149" cy="11214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4" name="Oval 53"/>
          <p:cNvSpPr/>
          <p:nvPr/>
        </p:nvSpPr>
        <p:spPr bwMode="auto">
          <a:xfrm>
            <a:off x="5529949" y="3795839"/>
            <a:ext cx="1268082" cy="1268082"/>
          </a:xfrm>
          <a:prstGeom prst="ellips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10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33" grpId="0"/>
      <p:bldP spid="12" grpId="0" animBg="1"/>
      <p:bldP spid="1032" grpId="0"/>
      <p:bldP spid="5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4525962"/>
          </a:xfrm>
        </p:spPr>
        <p:txBody>
          <a:bodyPr/>
          <a:lstStyle/>
          <a:p>
            <a:r>
              <a:rPr lang="en-US" sz="2400" dirty="0"/>
              <a:t>For a fixed radius r, unknown gradient direction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Circle: center 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a, 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and radius 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3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1601843" y="6086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space</a:t>
            </a:r>
          </a:p>
        </p:txBody>
      </p:sp>
      <p:pic>
        <p:nvPicPr>
          <p:cNvPr id="9" name="Picture 8" descr="img007"/>
          <p:cNvPicPr>
            <a:picLocks noChangeAspect="1" noChangeArrowheads="1"/>
          </p:cNvPicPr>
          <p:nvPr/>
        </p:nvPicPr>
        <p:blipFill>
          <a:blip r:embed="rId6" cstate="print"/>
          <a:srcRect r="52785"/>
          <a:stretch>
            <a:fillRect/>
          </a:stretch>
        </p:blipFill>
        <p:spPr bwMode="auto">
          <a:xfrm>
            <a:off x="847674" y="3081375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6069033" y="6057936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Hough space</a:t>
            </a:r>
          </a:p>
        </p:txBody>
      </p:sp>
      <p:pic>
        <p:nvPicPr>
          <p:cNvPr id="14" name="Picture 13" descr="img007"/>
          <p:cNvPicPr>
            <a:picLocks noChangeAspect="1" noChangeArrowheads="1"/>
          </p:cNvPicPr>
          <p:nvPr/>
        </p:nvPicPr>
        <p:blipFill>
          <a:blip r:embed="rId6" cstate="print"/>
          <a:srcRect l="53306"/>
          <a:stretch>
            <a:fillRect/>
          </a:stretch>
        </p:blipFill>
        <p:spPr bwMode="auto">
          <a:xfrm>
            <a:off x="4608513" y="3081375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 bwMode="auto">
          <a:xfrm>
            <a:off x="2162141" y="4560903"/>
            <a:ext cx="693747" cy="438156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996007" y="4451364"/>
            <a:ext cx="693747" cy="62072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6231" y="3810000"/>
            <a:ext cx="1481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Intersection: most votes for center occur here.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609979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6031" y="14283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Hough transform for circles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34531" y="3511899"/>
            <a:ext cx="1268082" cy="1268082"/>
            <a:chOff x="634531" y="3511899"/>
            <a:chExt cx="1268082" cy="1268082"/>
          </a:xfrm>
        </p:grpSpPr>
        <p:sp>
          <p:nvSpPr>
            <p:cNvPr id="18" name="Oval 17"/>
            <p:cNvSpPr/>
            <p:nvPr/>
          </p:nvSpPr>
          <p:spPr bwMode="auto">
            <a:xfrm>
              <a:off x="634531" y="3511899"/>
              <a:ext cx="1268082" cy="126808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1212497" y="4089865"/>
              <a:ext cx="112149" cy="11214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35155" y="3170786"/>
            <a:ext cx="1268082" cy="1268082"/>
            <a:chOff x="634531" y="3511899"/>
            <a:chExt cx="1268082" cy="1268082"/>
          </a:xfrm>
        </p:grpSpPr>
        <p:sp>
          <p:nvSpPr>
            <p:cNvPr id="21" name="Oval 20"/>
            <p:cNvSpPr/>
            <p:nvPr/>
          </p:nvSpPr>
          <p:spPr bwMode="auto">
            <a:xfrm>
              <a:off x="634531" y="3511899"/>
              <a:ext cx="1268082" cy="126808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1212497" y="4089865"/>
              <a:ext cx="112149" cy="11214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78266" y="3198802"/>
            <a:ext cx="1268082" cy="1268082"/>
            <a:chOff x="634531" y="3511899"/>
            <a:chExt cx="1268082" cy="1268082"/>
          </a:xfrm>
        </p:grpSpPr>
        <p:sp>
          <p:nvSpPr>
            <p:cNvPr id="24" name="Oval 23"/>
            <p:cNvSpPr/>
            <p:nvPr/>
          </p:nvSpPr>
          <p:spPr bwMode="auto">
            <a:xfrm>
              <a:off x="634531" y="3511899"/>
              <a:ext cx="1268082" cy="126808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1212497" y="4089865"/>
              <a:ext cx="112149" cy="11214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771241" y="3556000"/>
            <a:ext cx="1268082" cy="1268082"/>
            <a:chOff x="634531" y="3511899"/>
            <a:chExt cx="1268082" cy="1268082"/>
          </a:xfrm>
        </p:grpSpPr>
        <p:sp>
          <p:nvSpPr>
            <p:cNvPr id="27" name="Oval 26"/>
            <p:cNvSpPr/>
            <p:nvPr/>
          </p:nvSpPr>
          <p:spPr bwMode="auto">
            <a:xfrm>
              <a:off x="634531" y="3511899"/>
              <a:ext cx="1268082" cy="126808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212497" y="4089865"/>
              <a:ext cx="112149" cy="11214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688483" y="4210069"/>
            <a:ext cx="1268082" cy="1268082"/>
            <a:chOff x="634531" y="3511899"/>
            <a:chExt cx="1268082" cy="1268082"/>
          </a:xfrm>
        </p:grpSpPr>
        <p:sp>
          <p:nvSpPr>
            <p:cNvPr id="30" name="Oval 29"/>
            <p:cNvSpPr/>
            <p:nvPr/>
          </p:nvSpPr>
          <p:spPr bwMode="auto">
            <a:xfrm>
              <a:off x="634531" y="3511899"/>
              <a:ext cx="1268082" cy="126808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1212497" y="4089865"/>
              <a:ext cx="112149" cy="11214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61507" y="4439936"/>
            <a:ext cx="1268082" cy="1268082"/>
            <a:chOff x="634531" y="3511899"/>
            <a:chExt cx="1268082" cy="1268082"/>
          </a:xfrm>
        </p:grpSpPr>
        <p:sp>
          <p:nvSpPr>
            <p:cNvPr id="33" name="Oval 32"/>
            <p:cNvSpPr/>
            <p:nvPr/>
          </p:nvSpPr>
          <p:spPr bwMode="auto">
            <a:xfrm>
              <a:off x="634531" y="3511899"/>
              <a:ext cx="1268082" cy="126808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1212497" y="4089865"/>
              <a:ext cx="112149" cy="11214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0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>
          <a:xfrm>
            <a:off x="446031" y="14283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0038"/>
            <a:ext cx="8229600" cy="45259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dirty="0"/>
              <a:t>For every edge pixel (</a:t>
            </a:r>
            <a:r>
              <a:rPr lang="en-US" sz="2800" i="1" dirty="0" err="1"/>
              <a:t>x,y</a:t>
            </a:r>
            <a:r>
              <a:rPr lang="en-US" sz="2800" dirty="0"/>
              <a:t>) : </a:t>
            </a:r>
          </a:p>
          <a:p>
            <a:pPr eaLnBrk="1" hangingPunct="1">
              <a:buFontTx/>
              <a:buNone/>
            </a:pPr>
            <a:r>
              <a:rPr lang="en-US" sz="2800" dirty="0"/>
              <a:t>	For each possible radius value </a:t>
            </a:r>
            <a:r>
              <a:rPr lang="en-US" sz="2800" i="1" dirty="0"/>
              <a:t>r</a:t>
            </a:r>
            <a:r>
              <a:rPr lang="en-US" sz="2800" dirty="0"/>
              <a:t>:</a:t>
            </a:r>
          </a:p>
          <a:p>
            <a:pPr eaLnBrk="1" hangingPunct="1">
              <a:buFontTx/>
              <a:buNone/>
            </a:pPr>
            <a:r>
              <a:rPr lang="en-US" sz="2800"/>
              <a:t>		For </a:t>
            </a:r>
            <a:r>
              <a:rPr lang="en-US" sz="2800" dirty="0"/>
              <a:t>each possible gradient direction </a:t>
            </a:r>
            <a:r>
              <a:rPr lang="el-GR" sz="2800" i="1" dirty="0"/>
              <a:t>θ</a:t>
            </a:r>
            <a:r>
              <a:rPr lang="en-US" sz="2800" i="1" dirty="0"/>
              <a:t>: </a:t>
            </a:r>
          </a:p>
          <a:p>
            <a:pPr eaLnBrk="1" hangingPunct="1">
              <a:buFontTx/>
              <a:buNone/>
            </a:pPr>
            <a:r>
              <a:rPr lang="en-US" sz="2800" i="1" dirty="0">
                <a:solidFill>
                  <a:srgbClr val="92D050"/>
                </a:solidFill>
              </a:rPr>
              <a:t>		// or use estimated gradient at (</a:t>
            </a:r>
            <a:r>
              <a:rPr lang="en-US" sz="2800" i="1" dirty="0" err="1">
                <a:solidFill>
                  <a:srgbClr val="92D050"/>
                </a:solidFill>
              </a:rPr>
              <a:t>x,y</a:t>
            </a:r>
            <a:r>
              <a:rPr lang="en-US" sz="2800" i="1" dirty="0">
                <a:solidFill>
                  <a:srgbClr val="92D050"/>
                </a:solidFill>
              </a:rPr>
              <a:t>)</a:t>
            </a:r>
            <a:endParaRPr lang="en-US" sz="2800" dirty="0">
              <a:solidFill>
                <a:srgbClr val="92D050"/>
              </a:solidFill>
            </a:endParaRPr>
          </a:p>
          <a:p>
            <a:pPr eaLnBrk="1" hangingPunct="1">
              <a:buFontTx/>
              <a:buNone/>
            </a:pPr>
            <a:r>
              <a:rPr lang="en-US" sz="2800" dirty="0"/>
              <a:t>	    		</a:t>
            </a:r>
            <a:r>
              <a:rPr lang="en-US" sz="2800" i="1" dirty="0"/>
              <a:t>a</a:t>
            </a:r>
            <a:r>
              <a:rPr lang="en-US" sz="2800" dirty="0"/>
              <a:t> = </a:t>
            </a:r>
            <a:r>
              <a:rPr lang="en-US" sz="2800" i="1" dirty="0"/>
              <a:t>x</a:t>
            </a:r>
            <a:r>
              <a:rPr lang="en-US" sz="2800" dirty="0"/>
              <a:t> – </a:t>
            </a:r>
            <a:r>
              <a:rPr lang="en-US" sz="2800" i="1" dirty="0"/>
              <a:t>r</a:t>
            </a:r>
            <a:r>
              <a:rPr lang="en-US" sz="2800" dirty="0"/>
              <a:t> </a:t>
            </a:r>
            <a:r>
              <a:rPr lang="en-US" sz="2800" dirty="0" err="1"/>
              <a:t>cos</a:t>
            </a:r>
            <a:r>
              <a:rPr lang="en-US" sz="2800" dirty="0"/>
              <a:t>(</a:t>
            </a:r>
            <a:r>
              <a:rPr lang="el-GR" sz="2800" i="1" dirty="0"/>
              <a:t>θ</a:t>
            </a:r>
            <a:r>
              <a:rPr lang="en-US" sz="2800" dirty="0"/>
              <a:t>) </a:t>
            </a:r>
            <a:r>
              <a:rPr lang="en-US" sz="2800" dirty="0">
                <a:solidFill>
                  <a:srgbClr val="92D050"/>
                </a:solidFill>
              </a:rPr>
              <a:t>// column</a:t>
            </a:r>
          </a:p>
          <a:p>
            <a:pPr eaLnBrk="1" hangingPunct="1">
              <a:buFontTx/>
              <a:buNone/>
            </a:pPr>
            <a:r>
              <a:rPr lang="en-US" sz="2800" dirty="0"/>
              <a:t>	    		</a:t>
            </a:r>
            <a:r>
              <a:rPr lang="en-US" sz="2800" i="1" dirty="0"/>
              <a:t>b</a:t>
            </a:r>
            <a:r>
              <a:rPr lang="en-US" sz="2800" dirty="0"/>
              <a:t> = </a:t>
            </a:r>
            <a:r>
              <a:rPr lang="en-US" sz="2800" i="1" dirty="0"/>
              <a:t>y</a:t>
            </a:r>
            <a:r>
              <a:rPr lang="en-US" sz="2800" dirty="0"/>
              <a:t> – </a:t>
            </a:r>
            <a:r>
              <a:rPr lang="en-US" sz="2800" i="1" dirty="0"/>
              <a:t>r</a:t>
            </a:r>
            <a:r>
              <a:rPr lang="en-US" sz="2800" dirty="0"/>
              <a:t> sin(</a:t>
            </a:r>
            <a:r>
              <a:rPr lang="el-GR" sz="2800" i="1" dirty="0"/>
              <a:t>θ</a:t>
            </a:r>
            <a:r>
              <a:rPr lang="en-US" sz="2800" dirty="0"/>
              <a:t>)  </a:t>
            </a:r>
            <a:r>
              <a:rPr lang="en-US" sz="2800" dirty="0">
                <a:solidFill>
                  <a:srgbClr val="92D050"/>
                </a:solidFill>
              </a:rPr>
              <a:t>// row</a:t>
            </a:r>
          </a:p>
          <a:p>
            <a:pPr eaLnBrk="1" hangingPunct="1">
              <a:buFontTx/>
              <a:buNone/>
            </a:pPr>
            <a:r>
              <a:rPr lang="en-US" sz="2800" dirty="0"/>
              <a:t>	    		H[</a:t>
            </a:r>
            <a:r>
              <a:rPr lang="en-US" sz="2800" i="1" dirty="0" err="1"/>
              <a:t>a,b,r</a:t>
            </a:r>
            <a:r>
              <a:rPr lang="en-US" sz="2800" dirty="0"/>
              <a:t>] += 1</a:t>
            </a:r>
          </a:p>
          <a:p>
            <a:pPr eaLnBrk="1" hangingPunct="1">
              <a:buFontTx/>
              <a:buNone/>
            </a:pPr>
            <a:r>
              <a:rPr lang="en-US" sz="2800" dirty="0"/>
              <a:t>		end</a:t>
            </a:r>
          </a:p>
          <a:p>
            <a:pPr eaLnBrk="1" hangingPunct="1">
              <a:buFontTx/>
              <a:buNone/>
            </a:pPr>
            <a:r>
              <a:rPr lang="en-US" sz="2800" dirty="0"/>
              <a:t>	end</a:t>
            </a:r>
          </a:p>
          <a:p>
            <a:pPr eaLnBrk="1" hangingPunct="1">
              <a:buFontTx/>
              <a:buNone/>
            </a:pPr>
            <a:r>
              <a:rPr lang="en-US" sz="2800" dirty="0"/>
              <a:t>end</a:t>
            </a:r>
          </a:p>
          <a:p>
            <a:pPr eaLnBrk="1" hangingPunct="1">
              <a:buFontTx/>
              <a:buNone/>
            </a:pPr>
            <a:r>
              <a:rPr lang="en-US" dirty="0"/>
              <a:t>		</a:t>
            </a:r>
          </a:p>
          <a:p>
            <a:pPr lvl="1" eaLnBrk="1" hangingPunct="1">
              <a:buFontTx/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609979"/>
            <a:ext cx="233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Modified from Kristen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210002" y="4628779"/>
            <a:ext cx="2743200" cy="1981200"/>
            <a:chOff x="6309755" y="4501937"/>
            <a:chExt cx="2743200" cy="1981200"/>
          </a:xfrm>
        </p:grpSpPr>
        <p:grpSp>
          <p:nvGrpSpPr>
            <p:cNvPr id="2" name="Group 1"/>
            <p:cNvGrpSpPr/>
            <p:nvPr/>
          </p:nvGrpSpPr>
          <p:grpSpPr>
            <a:xfrm>
              <a:off x="6309755" y="4501937"/>
              <a:ext cx="2743200" cy="1981200"/>
              <a:chOff x="6309755" y="4501937"/>
              <a:chExt cx="2743200" cy="1981200"/>
            </a:xfrm>
          </p:grpSpPr>
          <p:sp>
            <p:nvSpPr>
              <p:cNvPr id="20" name="Rectangle 10"/>
              <p:cNvSpPr>
                <a:spLocks noChangeArrowheads="1"/>
              </p:cNvSpPr>
              <p:nvPr/>
            </p:nvSpPr>
            <p:spPr bwMode="auto">
              <a:xfrm>
                <a:off x="6309755" y="4501937"/>
                <a:ext cx="2743200" cy="1981200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" name="Oval 11"/>
              <p:cNvSpPr>
                <a:spLocks noChangeArrowheads="1"/>
              </p:cNvSpPr>
              <p:nvPr/>
            </p:nvSpPr>
            <p:spPr bwMode="auto">
              <a:xfrm>
                <a:off x="6766955" y="4882937"/>
                <a:ext cx="1371600" cy="1295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1" name="Line 17"/>
            <p:cNvSpPr>
              <a:spLocks noChangeShapeType="1"/>
            </p:cNvSpPr>
            <p:nvPr/>
          </p:nvSpPr>
          <p:spPr bwMode="auto">
            <a:xfrm rot="2717577">
              <a:off x="6631223" y="5945769"/>
              <a:ext cx="6397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 rot="2717577" flipV="1">
              <a:off x="7103505" y="5546512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 rot="2717577">
              <a:off x="6863793" y="585925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>
              <a:off x="6385955" y="5949737"/>
              <a:ext cx="1143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Rectangle 22"/>
            <p:cNvSpPr>
              <a:spLocks noChangeArrowheads="1"/>
            </p:cNvSpPr>
            <p:nvPr/>
          </p:nvSpPr>
          <p:spPr bwMode="auto">
            <a:xfrm>
              <a:off x="6957455" y="5751300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12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θ</a:t>
              </a: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Text Box 25"/>
            <p:cNvSpPr txBox="1">
              <a:spLocks noChangeArrowheads="1"/>
            </p:cNvSpPr>
            <p:nvPr/>
          </p:nvSpPr>
          <p:spPr bwMode="auto">
            <a:xfrm>
              <a:off x="7300355" y="5416337"/>
              <a:ext cx="228600" cy="214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6821893" y="1474987"/>
            <a:ext cx="1853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 = a + r cos(</a:t>
            </a:r>
            <a:r>
              <a:rPr kumimoji="0" lang="el-G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 = b + r sin(</a:t>
            </a:r>
            <a:r>
              <a:rPr kumimoji="0" lang="el-G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BA4728-0448-419C-96F7-27BF9107C2F2}"/>
              </a:ext>
            </a:extLst>
          </p:cNvPr>
          <p:cNvSpPr txBox="1"/>
          <p:nvPr/>
        </p:nvSpPr>
        <p:spPr>
          <a:xfrm>
            <a:off x="3414883" y="6152779"/>
            <a:ext cx="19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homework!</a:t>
            </a:r>
          </a:p>
        </p:txBody>
      </p:sp>
    </p:spTree>
    <p:extLst>
      <p:ext uri="{BB962C8B-B14F-4D97-AF65-F5344CB8AC3E}">
        <p14:creationId xmlns:p14="http://schemas.microsoft.com/office/powerpoint/2010/main" val="25884121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0740" y="1590646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927" y="1584862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981034" y="1184811"/>
            <a:ext cx="14414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imSun" pitchFamily="2" charset="-122"/>
                <a:cs typeface="+mn-cs"/>
              </a:rPr>
              <a:t>Original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3987792" y="1201707"/>
            <a:ext cx="2698750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imSun" pitchFamily="2" charset="-122"/>
                <a:cs typeface="+mn-cs"/>
              </a:rPr>
              <a:t>Edges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Example: detecting circles with Hough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 r="46982"/>
          <a:stretch>
            <a:fillRect/>
          </a:stretch>
        </p:blipFill>
        <p:spPr bwMode="auto">
          <a:xfrm>
            <a:off x="6032520" y="1603351"/>
            <a:ext cx="2957553" cy="371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653241" y="1223345"/>
            <a:ext cx="2104972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imSun" pitchFamily="2" charset="-122"/>
                <a:cs typeface="+mn-cs"/>
              </a:rPr>
              <a:t>Votes: Penny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440" y="5473728"/>
            <a:ext cx="9310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imSun" pitchFamily="2" charset="-122"/>
                <a:cs typeface="+mn-cs"/>
              </a:rPr>
              <a:t>Note: a different Hough transform (with separate accumulators) was used for each circle radius (quarters vs. penny).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images from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Vivek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Kwatra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79170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3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What causes an edge?</a:t>
            </a:r>
          </a:p>
        </p:txBody>
      </p:sp>
      <p:pic>
        <p:nvPicPr>
          <p:cNvPr id="107523" name="Picture 6" descr="ut-tower-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2388" y="1268413"/>
            <a:ext cx="3846512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2414" name="Text Box 14"/>
          <p:cNvSpPr txBox="1">
            <a:spLocks noChangeArrowheads="1"/>
          </p:cNvSpPr>
          <p:nvPr/>
        </p:nvSpPr>
        <p:spPr bwMode="auto">
          <a:xfrm>
            <a:off x="6696075" y="1628775"/>
            <a:ext cx="2447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Depth discontinuity: object boundary</a:t>
            </a:r>
          </a:p>
        </p:txBody>
      </p:sp>
      <p:sp>
        <p:nvSpPr>
          <p:cNvPr id="742416" name="Text Box 16"/>
          <p:cNvSpPr txBox="1">
            <a:spLocks noChangeArrowheads="1"/>
          </p:cNvSpPr>
          <p:nvPr/>
        </p:nvSpPr>
        <p:spPr bwMode="auto">
          <a:xfrm>
            <a:off x="6659563" y="3897313"/>
            <a:ext cx="30241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Cast shadows</a:t>
            </a:r>
          </a:p>
        </p:txBody>
      </p:sp>
      <p:sp>
        <p:nvSpPr>
          <p:cNvPr id="742417" name="Text Box 17"/>
          <p:cNvSpPr txBox="1">
            <a:spLocks noChangeArrowheads="1"/>
          </p:cNvSpPr>
          <p:nvPr/>
        </p:nvSpPr>
        <p:spPr bwMode="auto">
          <a:xfrm>
            <a:off x="179388" y="1916113"/>
            <a:ext cx="2627312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Reflectance change: appearance information, texture</a:t>
            </a:r>
          </a:p>
        </p:txBody>
      </p:sp>
      <p:sp>
        <p:nvSpPr>
          <p:cNvPr id="742418" name="Line 18"/>
          <p:cNvSpPr>
            <a:spLocks noChangeShapeType="1"/>
          </p:cNvSpPr>
          <p:nvPr/>
        </p:nvSpPr>
        <p:spPr bwMode="auto">
          <a:xfrm flipH="1">
            <a:off x="4895850" y="1989138"/>
            <a:ext cx="1871663" cy="11144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742419" name="Line 19"/>
          <p:cNvSpPr>
            <a:spLocks noChangeShapeType="1"/>
          </p:cNvSpPr>
          <p:nvPr/>
        </p:nvSpPr>
        <p:spPr bwMode="auto">
          <a:xfrm flipH="1">
            <a:off x="4751388" y="2024063"/>
            <a:ext cx="1981200" cy="2051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742420" name="Line 20"/>
          <p:cNvSpPr>
            <a:spLocks noChangeShapeType="1"/>
          </p:cNvSpPr>
          <p:nvPr/>
        </p:nvSpPr>
        <p:spPr bwMode="auto">
          <a:xfrm flipH="1">
            <a:off x="5508625" y="4184650"/>
            <a:ext cx="1258888" cy="9731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742422" name="Line 22"/>
          <p:cNvSpPr>
            <a:spLocks noChangeShapeType="1"/>
          </p:cNvSpPr>
          <p:nvPr/>
        </p:nvSpPr>
        <p:spPr bwMode="auto">
          <a:xfrm>
            <a:off x="1692275" y="2924175"/>
            <a:ext cx="1979613" cy="23764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7213600" y="6579267"/>
            <a:ext cx="1930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Adapted from K.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</a:rPr>
              <a:t>Grauman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76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14" grpId="0"/>
      <p:bldP spid="742416" grpId="0"/>
      <p:bldP spid="742417" grpId="0"/>
      <p:bldP spid="742418" grpId="0" animBg="1"/>
      <p:bldP spid="742419" grpId="0" animBg="1"/>
      <p:bldP spid="742420" grpId="0" animBg="1"/>
      <p:bldP spid="7424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0740" y="1590646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927" y="1584862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981034" y="1184811"/>
            <a:ext cx="14414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imSun" pitchFamily="2" charset="-122"/>
                <a:cs typeface="+mn-cs"/>
              </a:rPr>
              <a:t>Original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3987792" y="1201707"/>
            <a:ext cx="2698750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imSun" pitchFamily="2" charset="-122"/>
                <a:cs typeface="+mn-cs"/>
              </a:rPr>
              <a:t>Edges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Example: detecting circles with Hough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507189" y="1223345"/>
            <a:ext cx="2104972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imSun" pitchFamily="2" charset="-122"/>
                <a:cs typeface="+mn-cs"/>
              </a:rPr>
              <a:t>Votes: Quarter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/>
          <a:srcRect l="45650"/>
          <a:stretch>
            <a:fillRect/>
          </a:stretch>
        </p:blipFill>
        <p:spPr bwMode="auto">
          <a:xfrm>
            <a:off x="5996007" y="1566837"/>
            <a:ext cx="3036274" cy="37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3928" y="1603350"/>
            <a:ext cx="2774988" cy="3695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90440" y="1201707"/>
            <a:ext cx="3392497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imSun" pitchFamily="2" charset="-122"/>
                <a:cs typeface="+mn-cs"/>
              </a:rPr>
              <a:t>Combined detections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images from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Vivek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Kwatra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440" y="5473728"/>
            <a:ext cx="9310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imSun" pitchFamily="2" charset="-122"/>
                <a:cs typeface="+mn-cs"/>
              </a:rPr>
              <a:t>Note: a different Hough transform (with separate accumulators) was used for each circle radius (quarters vs. penny).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1614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2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04882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800" dirty="0"/>
              <a:t>Hough transform: pros and cons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31" y="1128681"/>
            <a:ext cx="8229600" cy="4924456"/>
          </a:xfrm>
        </p:spPr>
        <p:txBody>
          <a:bodyPr/>
          <a:lstStyle/>
          <a:p>
            <a:pPr eaLnBrk="1" hangingPunct="1">
              <a:buNone/>
            </a:pPr>
            <a:r>
              <a:rPr lang="en-US" sz="2800" u="sng" dirty="0"/>
              <a:t>Pros</a:t>
            </a:r>
          </a:p>
          <a:p>
            <a:pPr eaLnBrk="1" hangingPunct="1"/>
            <a:r>
              <a:rPr lang="en-US" sz="2400" dirty="0"/>
              <a:t>All points are processed independently, so can cope with occlusion, gaps</a:t>
            </a:r>
          </a:p>
          <a:p>
            <a:pPr eaLnBrk="1" hangingPunct="1"/>
            <a:r>
              <a:rPr lang="en-US" sz="2400" dirty="0"/>
              <a:t>Some robustness to noise: noise points </a:t>
            </a:r>
            <a:r>
              <a:rPr lang="en-US" sz="2400" i="1" dirty="0"/>
              <a:t>unlikely</a:t>
            </a:r>
            <a:r>
              <a:rPr lang="en-US" sz="2400" dirty="0"/>
              <a:t> to contribute </a:t>
            </a:r>
            <a:r>
              <a:rPr lang="en-US" sz="2400" i="1" dirty="0"/>
              <a:t>consistently</a:t>
            </a:r>
            <a:r>
              <a:rPr lang="en-US" sz="2400" dirty="0"/>
              <a:t> to any single bin</a:t>
            </a:r>
          </a:p>
          <a:p>
            <a:pPr eaLnBrk="1" hangingPunct="1"/>
            <a:r>
              <a:rPr lang="en-US" sz="2400" dirty="0"/>
              <a:t>Can detect multiple instances of a model in a single pass</a:t>
            </a:r>
          </a:p>
          <a:p>
            <a:pPr eaLnBrk="1" hangingPunct="1"/>
            <a:endParaRPr lang="en-US" sz="800" dirty="0"/>
          </a:p>
          <a:p>
            <a:pPr eaLnBrk="1" hangingPunct="1">
              <a:buNone/>
            </a:pPr>
            <a:r>
              <a:rPr lang="en-US" sz="2800" u="sng" dirty="0"/>
              <a:t>Cons</a:t>
            </a:r>
          </a:p>
          <a:p>
            <a:pPr eaLnBrk="1" hangingPunct="1"/>
            <a:r>
              <a:rPr lang="en-US" sz="2400" dirty="0"/>
              <a:t>Complexity of search time for maxima increases exponentially with the number of model parameters </a:t>
            </a:r>
          </a:p>
          <a:p>
            <a:pPr lvl="1" eaLnBrk="1" hangingPunct="1"/>
            <a:r>
              <a:rPr lang="en-US" sz="2000" dirty="0">
                <a:solidFill>
                  <a:schemeClr val="accent2"/>
                </a:solidFill>
              </a:rPr>
              <a:t>If </a:t>
            </a:r>
            <a:r>
              <a:rPr lang="en-US" sz="2000" dirty="0">
                <a:solidFill>
                  <a:srgbClr val="FF0000"/>
                </a:solidFill>
              </a:rPr>
              <a:t>3 parameters </a:t>
            </a:r>
            <a:r>
              <a:rPr lang="en-US" sz="2000" dirty="0">
                <a:solidFill>
                  <a:schemeClr val="accent2"/>
                </a:solidFill>
              </a:rPr>
              <a:t>and 10 choices for each, search is O(10</a:t>
            </a:r>
            <a:r>
              <a:rPr lang="en-US" sz="2000" baseline="30000" dirty="0">
                <a:solidFill>
                  <a:srgbClr val="FF0000"/>
                </a:solidFill>
              </a:rPr>
              <a:t>3</a:t>
            </a:r>
            <a:r>
              <a:rPr lang="en-US" sz="2000" dirty="0">
                <a:solidFill>
                  <a:schemeClr val="accent2"/>
                </a:solidFill>
              </a:rPr>
              <a:t>)</a:t>
            </a:r>
          </a:p>
          <a:p>
            <a:pPr eaLnBrk="1" hangingPunct="1"/>
            <a:r>
              <a:rPr lang="en-US" sz="2400" dirty="0"/>
              <a:t>Quantization: can be tricky to pick a good grid size</a:t>
            </a:r>
          </a:p>
          <a:p>
            <a:pPr eaLnBrk="1" hangingPunct="1">
              <a:buNone/>
            </a:pPr>
            <a:endParaRPr lang="en-US" sz="2800" u="sng" dirty="0"/>
          </a:p>
          <a:p>
            <a:pPr eaLnBrk="1" hangingPunct="1"/>
            <a:endParaRPr lang="en-US" sz="2400" dirty="0"/>
          </a:p>
          <a:p>
            <a:pPr lvl="1" eaLnBrk="1" hangingPunct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Kristen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94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(Optional) Check hidden slides for:</a:t>
            </a:r>
          </a:p>
          <a:p>
            <a:pPr algn="ctr"/>
            <a:r>
              <a:rPr lang="en-US" dirty="0"/>
              <a:t>Generalized Hough transform algorithm</a:t>
            </a:r>
          </a:p>
          <a:p>
            <a:pPr algn="ctr"/>
            <a:r>
              <a:rPr lang="en-US" dirty="0"/>
              <a:t>RANSAC (another voting algorithm)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09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BREADTH</a:t>
            </a:r>
          </a:p>
        </p:txBody>
      </p:sp>
    </p:spTree>
    <p:extLst>
      <p:ext uri="{BB962C8B-B14F-4D97-AF65-F5344CB8AC3E}">
        <p14:creationId xmlns:p14="http://schemas.microsoft.com/office/powerpoint/2010/main" val="39623838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Hough transform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153400" cy="914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We want to find a template defined by its reference point (center) and several distinct types of landmark </a:t>
            </a:r>
            <a:r>
              <a:rPr lang="en-US" dirty="0"/>
              <a:t>points in stable spatial configuration</a:t>
            </a:r>
          </a:p>
        </p:txBody>
      </p:sp>
      <p:sp>
        <p:nvSpPr>
          <p:cNvPr id="31748" name="Freeform 5"/>
          <p:cNvSpPr>
            <a:spLocks/>
          </p:cNvSpPr>
          <p:nvPr/>
        </p:nvSpPr>
        <p:spPr bwMode="auto">
          <a:xfrm>
            <a:off x="1219200" y="3810000"/>
            <a:ext cx="3429000" cy="2387600"/>
          </a:xfrm>
          <a:custGeom>
            <a:avLst/>
            <a:gdLst>
              <a:gd name="T0" fmla="*/ 2147483647 w 2592"/>
              <a:gd name="T1" fmla="*/ 2147483647 h 1805"/>
              <a:gd name="T2" fmla="*/ 2147483647 w 2592"/>
              <a:gd name="T3" fmla="*/ 2147483647 h 1805"/>
              <a:gd name="T4" fmla="*/ 2147483647 w 2592"/>
              <a:gd name="T5" fmla="*/ 2147483647 h 1805"/>
              <a:gd name="T6" fmla="*/ 2147483647 w 2592"/>
              <a:gd name="T7" fmla="*/ 2147483647 h 1805"/>
              <a:gd name="T8" fmla="*/ 2147483647 w 2592"/>
              <a:gd name="T9" fmla="*/ 2147483647 h 1805"/>
              <a:gd name="T10" fmla="*/ 2147483647 w 2592"/>
              <a:gd name="T11" fmla="*/ 2147483647 h 1805"/>
              <a:gd name="T12" fmla="*/ 2147483647 w 2592"/>
              <a:gd name="T13" fmla="*/ 2147483647 h 1805"/>
              <a:gd name="T14" fmla="*/ 2147483647 w 2592"/>
              <a:gd name="T15" fmla="*/ 2147483647 h 18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805"/>
              <a:gd name="T26" fmla="*/ 2592 w 2592"/>
              <a:gd name="T27" fmla="*/ 1805 h 180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805">
                <a:moveTo>
                  <a:pt x="91" y="371"/>
                </a:moveTo>
                <a:cubicBezTo>
                  <a:pt x="180" y="111"/>
                  <a:pt x="799" y="42"/>
                  <a:pt x="1134" y="21"/>
                </a:cubicBezTo>
                <a:cubicBezTo>
                  <a:pt x="1469" y="0"/>
                  <a:pt x="1938" y="106"/>
                  <a:pt x="2099" y="247"/>
                </a:cubicBezTo>
                <a:cubicBezTo>
                  <a:pt x="2260" y="388"/>
                  <a:pt x="2020" y="703"/>
                  <a:pt x="2099" y="868"/>
                </a:cubicBezTo>
                <a:cubicBezTo>
                  <a:pt x="2178" y="1034"/>
                  <a:pt x="2555" y="1101"/>
                  <a:pt x="2574" y="1241"/>
                </a:cubicBezTo>
                <a:cubicBezTo>
                  <a:pt x="2592" y="1381"/>
                  <a:pt x="2537" y="1650"/>
                  <a:pt x="2209" y="1707"/>
                </a:cubicBezTo>
                <a:cubicBezTo>
                  <a:pt x="1880" y="1764"/>
                  <a:pt x="955" y="1805"/>
                  <a:pt x="602" y="1582"/>
                </a:cubicBezTo>
                <a:cubicBezTo>
                  <a:pt x="249" y="1360"/>
                  <a:pt x="0" y="651"/>
                  <a:pt x="91" y="371"/>
                </a:cubicBezTo>
                <a:close/>
              </a:path>
            </a:pathLst>
          </a:custGeom>
          <a:solidFill>
            <a:srgbClr val="FFCC99"/>
          </a:solidFill>
          <a:ln w="50800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1749" name="Oval 9"/>
          <p:cNvSpPr>
            <a:spLocks noChangeArrowheads="1"/>
          </p:cNvSpPr>
          <p:nvPr/>
        </p:nvSpPr>
        <p:spPr bwMode="auto">
          <a:xfrm>
            <a:off x="2933700" y="4991100"/>
            <a:ext cx="127000" cy="1270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1750" name="Text Box 10"/>
          <p:cNvSpPr txBox="1">
            <a:spLocks noChangeArrowheads="1"/>
          </p:cNvSpPr>
          <p:nvPr/>
        </p:nvSpPr>
        <p:spPr bwMode="auto">
          <a:xfrm>
            <a:off x="2933700" y="4610100"/>
            <a:ext cx="36195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cs typeface="Arial" charset="0"/>
              </a:rPr>
              <a:t>c</a:t>
            </a:r>
          </a:p>
        </p:txBody>
      </p:sp>
      <p:sp>
        <p:nvSpPr>
          <p:cNvPr id="31751" name="Isosceles Triangle 18"/>
          <p:cNvSpPr>
            <a:spLocks noChangeArrowheads="1"/>
          </p:cNvSpPr>
          <p:nvPr/>
        </p:nvSpPr>
        <p:spPr bwMode="auto">
          <a:xfrm>
            <a:off x="1790700" y="4038600"/>
            <a:ext cx="441325" cy="381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1752" name="Isosceles Triangle 19"/>
          <p:cNvSpPr>
            <a:spLocks noChangeArrowheads="1"/>
          </p:cNvSpPr>
          <p:nvPr/>
        </p:nvSpPr>
        <p:spPr bwMode="auto">
          <a:xfrm>
            <a:off x="2108200" y="5499100"/>
            <a:ext cx="441325" cy="381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1753" name="Isosceles Triangle 20"/>
          <p:cNvSpPr>
            <a:spLocks noChangeArrowheads="1"/>
          </p:cNvSpPr>
          <p:nvPr/>
        </p:nvSpPr>
        <p:spPr bwMode="auto">
          <a:xfrm>
            <a:off x="4140200" y="5435600"/>
            <a:ext cx="441325" cy="381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1754" name="Diamond 21"/>
          <p:cNvSpPr>
            <a:spLocks noChangeArrowheads="1"/>
          </p:cNvSpPr>
          <p:nvPr/>
        </p:nvSpPr>
        <p:spPr bwMode="auto">
          <a:xfrm>
            <a:off x="2679700" y="3911600"/>
            <a:ext cx="444500" cy="444500"/>
          </a:xfrm>
          <a:prstGeom prst="diamond">
            <a:avLst/>
          </a:prstGeom>
          <a:solidFill>
            <a:srgbClr val="006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1755" name="Diamond 22"/>
          <p:cNvSpPr>
            <a:spLocks noChangeArrowheads="1"/>
          </p:cNvSpPr>
          <p:nvPr/>
        </p:nvSpPr>
        <p:spPr bwMode="auto">
          <a:xfrm>
            <a:off x="1536700" y="4864100"/>
            <a:ext cx="444500" cy="444500"/>
          </a:xfrm>
          <a:prstGeom prst="diamond">
            <a:avLst/>
          </a:prstGeom>
          <a:solidFill>
            <a:srgbClr val="006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1756" name="Diamond 23"/>
          <p:cNvSpPr>
            <a:spLocks noChangeArrowheads="1"/>
          </p:cNvSpPr>
          <p:nvPr/>
        </p:nvSpPr>
        <p:spPr bwMode="auto">
          <a:xfrm>
            <a:off x="2997200" y="5626100"/>
            <a:ext cx="444500" cy="444500"/>
          </a:xfrm>
          <a:prstGeom prst="diamond">
            <a:avLst/>
          </a:prstGeom>
          <a:solidFill>
            <a:srgbClr val="006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1757" name="Oval 24"/>
          <p:cNvSpPr>
            <a:spLocks noChangeArrowheads="1"/>
          </p:cNvSpPr>
          <p:nvPr/>
        </p:nvSpPr>
        <p:spPr bwMode="auto">
          <a:xfrm>
            <a:off x="3568700" y="4165600"/>
            <a:ext cx="381000" cy="381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1758" name="Rectangle 33"/>
          <p:cNvSpPr>
            <a:spLocks noChangeArrowheads="1"/>
          </p:cNvSpPr>
          <p:nvPr/>
        </p:nvSpPr>
        <p:spPr bwMode="auto">
          <a:xfrm>
            <a:off x="1981200" y="3200400"/>
            <a:ext cx="175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00000"/>
                </a:solidFill>
                <a:cs typeface="Arial" charset="0"/>
              </a:rPr>
              <a:t>Template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Adapted from Svetlana </a:t>
            </a:r>
            <a:r>
              <a:rPr lang="en-US" sz="1000" dirty="0" err="1">
                <a:solidFill>
                  <a:srgbClr val="000000"/>
                </a:solidFill>
              </a:rPr>
              <a:t>Lazebnik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13086" y="3163669"/>
            <a:ext cx="2916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Triangle, circle, diamond: </a:t>
            </a:r>
          </a:p>
          <a:p>
            <a:r>
              <a:rPr lang="en-US" dirty="0">
                <a:solidFill>
                  <a:srgbClr val="000000"/>
                </a:solidFill>
              </a:rPr>
              <a:t>some </a:t>
            </a:r>
            <a:r>
              <a:rPr lang="en-US" i="1" dirty="0">
                <a:solidFill>
                  <a:srgbClr val="000000"/>
                </a:solidFill>
              </a:rPr>
              <a:t>type </a:t>
            </a:r>
            <a:r>
              <a:rPr lang="en-US" dirty="0">
                <a:solidFill>
                  <a:srgbClr val="000000"/>
                </a:solidFill>
              </a:rPr>
              <a:t>of visual token, </a:t>
            </a:r>
          </a:p>
          <a:p>
            <a:r>
              <a:rPr lang="en-US" dirty="0">
                <a:solidFill>
                  <a:srgbClr val="000000"/>
                </a:solidFill>
              </a:rPr>
              <a:t>e.g. feature or edge point</a:t>
            </a:r>
          </a:p>
        </p:txBody>
      </p:sp>
    </p:spTree>
    <p:extLst>
      <p:ext uri="{BB962C8B-B14F-4D97-AF65-F5344CB8AC3E}">
        <p14:creationId xmlns:p14="http://schemas.microsoft.com/office/powerpoint/2010/main" val="3530784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611560" y="2903860"/>
            <a:ext cx="2232248" cy="2582540"/>
            <a:chOff x="719572" y="3609020"/>
            <a:chExt cx="2232248" cy="2582540"/>
          </a:xfrm>
        </p:grpSpPr>
        <p:sp>
          <p:nvSpPr>
            <p:cNvPr id="19" name="Rectangle 18"/>
            <p:cNvSpPr/>
            <p:nvPr/>
          </p:nvSpPr>
          <p:spPr>
            <a:xfrm>
              <a:off x="719572" y="3609020"/>
              <a:ext cx="2232248" cy="21242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Text Box 34"/>
            <p:cNvSpPr txBox="1">
              <a:spLocks noChangeArrowheads="1"/>
            </p:cNvSpPr>
            <p:nvPr/>
          </p:nvSpPr>
          <p:spPr bwMode="auto">
            <a:xfrm>
              <a:off x="1157303" y="5822256"/>
              <a:ext cx="1505480" cy="369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10" tIns="45706" rIns="91410" bIns="45706">
              <a:spAutoFit/>
            </a:bodyPr>
            <a:lstStyle/>
            <a:p>
              <a:pPr defTabSz="91411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Model image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35596" y="5149788"/>
              <a:ext cx="32403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39752" y="4311588"/>
              <a:ext cx="324036" cy="2880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" name="Oval 17"/>
          <p:cNvSpPr/>
          <p:nvPr/>
        </p:nvSpPr>
        <p:spPr>
          <a:xfrm>
            <a:off x="1691680" y="4427984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6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Text Box 34"/>
          <p:cNvSpPr txBox="1">
            <a:spLocks noChangeArrowheads="1"/>
          </p:cNvSpPr>
          <p:nvPr/>
        </p:nvSpPr>
        <p:spPr bwMode="auto">
          <a:xfrm>
            <a:off x="6948264" y="5117068"/>
            <a:ext cx="1326008" cy="36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pPr defTabSz="91411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Vote space</a:t>
            </a:r>
          </a:p>
        </p:txBody>
      </p:sp>
      <p:cxnSp>
        <p:nvCxnSpPr>
          <p:cNvPr id="22" name="Straight Arrow Connector 21"/>
          <p:cNvCxnSpPr>
            <a:endCxn id="18" idx="7"/>
          </p:cNvCxnSpPr>
          <p:nvPr/>
        </p:nvCxnSpPr>
        <p:spPr>
          <a:xfrm rot="5400000">
            <a:off x="1706594" y="3779912"/>
            <a:ext cx="777175" cy="56115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8" idx="2"/>
          </p:cNvCxnSpPr>
          <p:nvPr/>
        </p:nvCxnSpPr>
        <p:spPr>
          <a:xfrm>
            <a:off x="971600" y="4499992"/>
            <a:ext cx="72008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3352800" y="2884820"/>
            <a:ext cx="2232248" cy="2601580"/>
            <a:chOff x="3455876" y="3609020"/>
            <a:chExt cx="2232248" cy="2601580"/>
          </a:xfrm>
        </p:grpSpPr>
        <p:sp>
          <p:nvSpPr>
            <p:cNvPr id="14" name="Text Box 34"/>
            <p:cNvSpPr txBox="1">
              <a:spLocks noChangeArrowheads="1"/>
            </p:cNvSpPr>
            <p:nvPr/>
          </p:nvSpPr>
          <p:spPr bwMode="auto">
            <a:xfrm>
              <a:off x="3923928" y="5841268"/>
              <a:ext cx="146706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10" tIns="45706" rIns="91410" bIns="45706">
              <a:spAutoFit/>
            </a:bodyPr>
            <a:lstStyle/>
            <a:p>
              <a:pPr defTabSz="91411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Novel image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455876" y="3609020"/>
              <a:ext cx="2232248" cy="21242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23928" y="3825044"/>
              <a:ext cx="324036" cy="2880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752020" y="4041068"/>
              <a:ext cx="324036" cy="2880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707904" y="4689140"/>
              <a:ext cx="32403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44008" y="5373216"/>
              <a:ext cx="32403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220072" y="5049180"/>
              <a:ext cx="324036" cy="2880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 rot="5400000">
            <a:off x="4129844" y="3568896"/>
            <a:ext cx="777175" cy="56115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33800" y="4108956"/>
            <a:ext cx="72008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680012" y="4793032"/>
            <a:ext cx="72008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>
            <a:off x="4572000" y="4541004"/>
            <a:ext cx="777175" cy="56115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5400000">
            <a:off x="3275856" y="3352872"/>
            <a:ext cx="777175" cy="56115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444208" y="2884820"/>
            <a:ext cx="2232248" cy="2124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6"/>
            <a:endParaRPr lang="en-US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80312" y="3892932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6"/>
            <a:r>
              <a:rPr lang="en-US" b="1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452320" y="3811632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6"/>
            <a:r>
              <a:rPr lang="en-US" b="1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08204" y="3712912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6"/>
            <a:r>
              <a:rPr lang="en-US" b="1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920372" y="4901044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6"/>
            <a:r>
              <a:rPr lang="en-US" b="1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16416" y="457700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6"/>
            <a:r>
              <a:rPr lang="en-US" b="1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46" name="Oval 45"/>
          <p:cNvSpPr/>
          <p:nvPr/>
        </p:nvSpPr>
        <p:spPr>
          <a:xfrm>
            <a:off x="7380312" y="3784920"/>
            <a:ext cx="468052" cy="50405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6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5827693"/>
            <a:ext cx="860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Now suppose those colors encode gradient directions…</a:t>
            </a:r>
          </a:p>
        </p:txBody>
      </p:sp>
      <p:sp>
        <p:nvSpPr>
          <p:cNvPr id="50" name="Oval 49"/>
          <p:cNvSpPr/>
          <p:nvPr/>
        </p:nvSpPr>
        <p:spPr>
          <a:xfrm rot="2659186">
            <a:off x="3715036" y="2989875"/>
            <a:ext cx="1197856" cy="174292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6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8285" y="2289624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Intuition: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1050" y="4468996"/>
            <a:ext cx="166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</a:rPr>
              <a:t>Ref. point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6651" y="3544669"/>
            <a:ext cx="1663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</a:rPr>
              <a:t>Displacement vectors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Adapted from Kristen </a:t>
            </a:r>
            <a:r>
              <a:rPr lang="en-US" sz="1000" dirty="0" err="1">
                <a:solidFill>
                  <a:srgbClr val="000000"/>
                </a:solidFill>
              </a:rPr>
              <a:t>Grauman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154714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38" grpId="0" animBg="1"/>
      <p:bldP spid="39" grpId="0"/>
      <p:bldP spid="40" grpId="0"/>
      <p:bldP spid="41" grpId="0"/>
      <p:bldP spid="42" grpId="0"/>
      <p:bldP spid="43" grpId="0"/>
      <p:bldP spid="46" grpId="0" animBg="1"/>
      <p:bldP spid="5" grpId="0"/>
      <p:bldP spid="50" grpId="0" animBg="1"/>
      <p:bldP spid="9" grpId="0"/>
      <p:bldP spid="5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idx="1"/>
          </p:nvPr>
        </p:nvSpPr>
        <p:spPr>
          <a:xfrm>
            <a:off x="482544" y="1165194"/>
            <a:ext cx="8229600" cy="4525963"/>
          </a:xfrm>
        </p:spPr>
        <p:txBody>
          <a:bodyPr/>
          <a:lstStyle/>
          <a:p>
            <a:r>
              <a:rPr lang="en-US" sz="2800" dirty="0"/>
              <a:t>Define a model shape by its boundary points and a reference point.</a:t>
            </a:r>
          </a:p>
        </p:txBody>
      </p:sp>
      <p:sp>
        <p:nvSpPr>
          <p:cNvPr id="341006" name="Text Box 14"/>
          <p:cNvSpPr txBox="1">
            <a:spLocks noChangeArrowheads="1"/>
          </p:cNvSpPr>
          <p:nvPr/>
        </p:nvSpPr>
        <p:spPr bwMode="auto">
          <a:xfrm>
            <a:off x="2148380" y="6550223"/>
            <a:ext cx="707544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[Dana H. Ballard, Generalizing the Hough Transform to Detect Arbitrary Shapes, 1980]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811161" y="2044687"/>
            <a:ext cx="3124200" cy="2582863"/>
            <a:chOff x="2688" y="2064"/>
            <a:chExt cx="1968" cy="1627"/>
          </a:xfrm>
        </p:grpSpPr>
        <p:pic>
          <p:nvPicPr>
            <p:cNvPr id="4" name="Picture 3" descr="img007"/>
            <p:cNvPicPr>
              <a:picLocks noChangeAspect="1" noChangeArrowheads="1"/>
            </p:cNvPicPr>
            <p:nvPr/>
          </p:nvPicPr>
          <p:blipFill>
            <a:blip r:embed="rId4" cstate="print"/>
            <a:srcRect r="52724"/>
            <a:stretch>
              <a:fillRect/>
            </a:stretch>
          </p:blipFill>
          <p:spPr bwMode="auto">
            <a:xfrm>
              <a:off x="2688" y="2064"/>
              <a:ext cx="1968" cy="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1011" name="Rectangle 19"/>
            <p:cNvSpPr>
              <a:spLocks noChangeArrowheads="1"/>
            </p:cNvSpPr>
            <p:nvPr/>
          </p:nvSpPr>
          <p:spPr bwMode="auto">
            <a:xfrm>
              <a:off x="2928" y="2208"/>
              <a:ext cx="1728" cy="1248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1019" name="Freeform 27"/>
            <p:cNvSpPr>
              <a:spLocks/>
            </p:cNvSpPr>
            <p:nvPr/>
          </p:nvSpPr>
          <p:spPr bwMode="auto">
            <a:xfrm>
              <a:off x="3120" y="2400"/>
              <a:ext cx="928" cy="952"/>
            </a:xfrm>
            <a:custGeom>
              <a:avLst/>
              <a:gdLst/>
              <a:ahLst/>
              <a:cxnLst>
                <a:cxn ang="0">
                  <a:pos x="16" y="352"/>
                </a:cxn>
                <a:cxn ang="0">
                  <a:pos x="112" y="112"/>
                </a:cxn>
                <a:cxn ang="0">
                  <a:pos x="304" y="208"/>
                </a:cxn>
                <a:cxn ang="0">
                  <a:pos x="544" y="16"/>
                </a:cxn>
                <a:cxn ang="0">
                  <a:pos x="880" y="304"/>
                </a:cxn>
                <a:cxn ang="0">
                  <a:pos x="832" y="544"/>
                </a:cxn>
                <a:cxn ang="0">
                  <a:pos x="880" y="832"/>
                </a:cxn>
                <a:cxn ang="0">
                  <a:pos x="640" y="928"/>
                </a:cxn>
                <a:cxn ang="0">
                  <a:pos x="304" y="928"/>
                </a:cxn>
                <a:cxn ang="0">
                  <a:pos x="256" y="784"/>
                </a:cxn>
                <a:cxn ang="0">
                  <a:pos x="64" y="688"/>
                </a:cxn>
                <a:cxn ang="0">
                  <a:pos x="16" y="592"/>
                </a:cxn>
                <a:cxn ang="0">
                  <a:pos x="16" y="352"/>
                </a:cxn>
              </a:cxnLst>
              <a:rect l="0" t="0" r="r" b="b"/>
              <a:pathLst>
                <a:path w="928" h="952">
                  <a:moveTo>
                    <a:pt x="16" y="352"/>
                  </a:moveTo>
                  <a:cubicBezTo>
                    <a:pt x="32" y="272"/>
                    <a:pt x="64" y="136"/>
                    <a:pt x="112" y="112"/>
                  </a:cubicBezTo>
                  <a:cubicBezTo>
                    <a:pt x="160" y="88"/>
                    <a:pt x="232" y="224"/>
                    <a:pt x="304" y="208"/>
                  </a:cubicBezTo>
                  <a:cubicBezTo>
                    <a:pt x="376" y="192"/>
                    <a:pt x="448" y="0"/>
                    <a:pt x="544" y="16"/>
                  </a:cubicBezTo>
                  <a:cubicBezTo>
                    <a:pt x="640" y="32"/>
                    <a:pt x="832" y="216"/>
                    <a:pt x="880" y="304"/>
                  </a:cubicBezTo>
                  <a:cubicBezTo>
                    <a:pt x="928" y="392"/>
                    <a:pt x="832" y="456"/>
                    <a:pt x="832" y="544"/>
                  </a:cubicBezTo>
                  <a:cubicBezTo>
                    <a:pt x="832" y="632"/>
                    <a:pt x="912" y="768"/>
                    <a:pt x="880" y="832"/>
                  </a:cubicBezTo>
                  <a:cubicBezTo>
                    <a:pt x="848" y="896"/>
                    <a:pt x="736" y="912"/>
                    <a:pt x="640" y="928"/>
                  </a:cubicBezTo>
                  <a:cubicBezTo>
                    <a:pt x="544" y="944"/>
                    <a:pt x="368" y="952"/>
                    <a:pt x="304" y="928"/>
                  </a:cubicBezTo>
                  <a:cubicBezTo>
                    <a:pt x="240" y="904"/>
                    <a:pt x="296" y="824"/>
                    <a:pt x="256" y="784"/>
                  </a:cubicBezTo>
                  <a:cubicBezTo>
                    <a:pt x="216" y="744"/>
                    <a:pt x="104" y="720"/>
                    <a:pt x="64" y="688"/>
                  </a:cubicBezTo>
                  <a:cubicBezTo>
                    <a:pt x="24" y="656"/>
                    <a:pt x="24" y="648"/>
                    <a:pt x="16" y="592"/>
                  </a:cubicBezTo>
                  <a:cubicBezTo>
                    <a:pt x="8" y="536"/>
                    <a:pt x="0" y="432"/>
                    <a:pt x="16" y="352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1014" name="Line 22"/>
            <p:cNvSpPr>
              <a:spLocks noChangeShapeType="1"/>
            </p:cNvSpPr>
            <p:nvPr/>
          </p:nvSpPr>
          <p:spPr bwMode="auto">
            <a:xfrm rot="2717577" flipV="1">
              <a:off x="3428" y="2928"/>
              <a:ext cx="0" cy="28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1015" name="Oval 23"/>
            <p:cNvSpPr>
              <a:spLocks noChangeArrowheads="1"/>
            </p:cNvSpPr>
            <p:nvPr/>
          </p:nvSpPr>
          <p:spPr bwMode="auto">
            <a:xfrm rot="2717577">
              <a:off x="3277" y="310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1016" name="Line 24"/>
            <p:cNvSpPr>
              <a:spLocks noChangeShapeType="1"/>
            </p:cNvSpPr>
            <p:nvPr/>
          </p:nvSpPr>
          <p:spPr bwMode="auto">
            <a:xfrm>
              <a:off x="2976" y="3161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1017" name="Rectangle 25"/>
            <p:cNvSpPr>
              <a:spLocks noChangeArrowheads="1"/>
            </p:cNvSpPr>
            <p:nvPr/>
          </p:nvSpPr>
          <p:spPr bwMode="auto">
            <a:xfrm>
              <a:off x="3336" y="3036"/>
              <a:ext cx="11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i="1">
                <a:solidFill>
                  <a:srgbClr val="000000"/>
                </a:solidFill>
              </a:endParaRPr>
            </a:p>
          </p:txBody>
        </p:sp>
        <p:sp>
          <p:nvSpPr>
            <p:cNvPr id="341018" name="Text Box 26"/>
            <p:cNvSpPr txBox="1">
              <a:spLocks noChangeArrowheads="1"/>
            </p:cNvSpPr>
            <p:nvPr/>
          </p:nvSpPr>
          <p:spPr bwMode="auto">
            <a:xfrm>
              <a:off x="3516" y="2639"/>
              <a:ext cx="144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rgbClr val="000000"/>
                  </a:solidFill>
                </a:rPr>
                <a:t>x</a:t>
              </a:r>
            </a:p>
          </p:txBody>
        </p:sp>
      </p:grpSp>
      <p:sp>
        <p:nvSpPr>
          <p:cNvPr id="341024" name="Text Box 32"/>
          <p:cNvSpPr txBox="1">
            <a:spLocks noChangeArrowheads="1"/>
          </p:cNvSpPr>
          <p:nvPr/>
        </p:nvSpPr>
        <p:spPr bwMode="auto">
          <a:xfrm>
            <a:off x="9856738" y="4175113"/>
            <a:ext cx="247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1028" name="Text Box 36"/>
          <p:cNvSpPr txBox="1">
            <a:spLocks noChangeArrowheads="1"/>
          </p:cNvSpPr>
          <p:nvPr/>
        </p:nvSpPr>
        <p:spPr bwMode="auto">
          <a:xfrm>
            <a:off x="2641603" y="1752600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1041" name="Text Box 49"/>
          <p:cNvSpPr txBox="1">
            <a:spLocks noChangeArrowheads="1"/>
          </p:cNvSpPr>
          <p:nvPr/>
        </p:nvSpPr>
        <p:spPr bwMode="auto">
          <a:xfrm>
            <a:off x="2243115" y="2882904"/>
            <a:ext cx="685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</a:rPr>
              <a:t>a</a:t>
            </a:r>
          </a:p>
        </p:txBody>
      </p:sp>
      <p:grpSp>
        <p:nvGrpSpPr>
          <p:cNvPr id="3" name="Group 43"/>
          <p:cNvGrpSpPr/>
          <p:nvPr/>
        </p:nvGrpSpPr>
        <p:grpSpPr>
          <a:xfrm>
            <a:off x="1496961" y="3592521"/>
            <a:ext cx="660468" cy="509566"/>
            <a:chOff x="5529213" y="4086234"/>
            <a:chExt cx="660468" cy="509566"/>
          </a:xfrm>
        </p:grpSpPr>
        <p:sp>
          <p:nvSpPr>
            <p:cNvPr id="341043" name="Text Box 51"/>
            <p:cNvSpPr txBox="1">
              <a:spLocks noChangeArrowheads="1"/>
            </p:cNvSpPr>
            <p:nvPr/>
          </p:nvSpPr>
          <p:spPr bwMode="auto">
            <a:xfrm>
              <a:off x="5529213" y="4291000"/>
              <a:ext cx="609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1400" b="1">
                  <a:solidFill>
                    <a:srgbClr val="000000"/>
                  </a:solidFill>
                </a:rPr>
                <a:t>p</a:t>
              </a:r>
              <a:r>
                <a:rPr lang="en-US" sz="1400" b="1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5922981" y="4086234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1200" i="1" dirty="0">
                  <a:solidFill>
                    <a:srgbClr val="00B050"/>
                  </a:solidFill>
                </a:rPr>
                <a:t>θ</a:t>
              </a:r>
              <a:endParaRPr lang="en-US" sz="1200" i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2328885" y="3665547"/>
            <a:ext cx="1225476" cy="436540"/>
            <a:chOff x="6361137" y="4159260"/>
            <a:chExt cx="1225476" cy="436540"/>
          </a:xfrm>
        </p:grpSpPr>
        <p:sp>
          <p:nvSpPr>
            <p:cNvPr id="341034" name="Line 42"/>
            <p:cNvSpPr>
              <a:spLocks noChangeShapeType="1"/>
            </p:cNvSpPr>
            <p:nvPr/>
          </p:nvSpPr>
          <p:spPr bwMode="auto">
            <a:xfrm rot="17646248" flipV="1">
              <a:off x="6722934" y="4097479"/>
              <a:ext cx="0" cy="4572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ln>
                  <a:solidFill>
                    <a:srgbClr val="7030A0"/>
                  </a:solidFill>
                </a:ln>
                <a:solidFill>
                  <a:srgbClr val="000000"/>
                </a:solidFill>
              </a:endParaRPr>
            </a:p>
          </p:txBody>
        </p:sp>
        <p:sp>
          <p:nvSpPr>
            <p:cNvPr id="341035" name="Oval 43"/>
            <p:cNvSpPr>
              <a:spLocks noChangeArrowheads="1"/>
            </p:cNvSpPr>
            <p:nvPr/>
          </p:nvSpPr>
          <p:spPr bwMode="auto">
            <a:xfrm rot="17646248">
              <a:off x="6855322" y="4344407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1044" name="Text Box 52"/>
            <p:cNvSpPr txBox="1">
              <a:spLocks noChangeArrowheads="1"/>
            </p:cNvSpPr>
            <p:nvPr/>
          </p:nvSpPr>
          <p:spPr bwMode="auto">
            <a:xfrm>
              <a:off x="6977013" y="4291000"/>
              <a:ext cx="609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1400" b="1">
                  <a:solidFill>
                    <a:srgbClr val="000000"/>
                  </a:solidFill>
                </a:rPr>
                <a:t>p</a:t>
              </a:r>
              <a:r>
                <a:rPr lang="en-US" sz="1400" b="1" baseline="-250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6361137" y="4414851"/>
              <a:ext cx="1143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Rectangle 12"/>
            <p:cNvSpPr>
              <a:spLocks noChangeArrowheads="1"/>
            </p:cNvSpPr>
            <p:nvPr/>
          </p:nvSpPr>
          <p:spPr bwMode="auto">
            <a:xfrm>
              <a:off x="6908832" y="4159260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1200" i="1" dirty="0">
                  <a:solidFill>
                    <a:srgbClr val="7030A0"/>
                  </a:solidFill>
                </a:rPr>
                <a:t>θ</a:t>
              </a:r>
              <a:endParaRPr lang="en-US" sz="1200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800600" y="2911257"/>
            <a:ext cx="398457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At each boundary point, compute displacement vector: </a:t>
            </a:r>
            <a:r>
              <a:rPr lang="en-US" sz="2800" b="1" dirty="0">
                <a:solidFill>
                  <a:srgbClr val="FF0000"/>
                </a:solidFill>
              </a:rPr>
              <a:t>r</a:t>
            </a:r>
            <a:r>
              <a:rPr lang="en-US" sz="2800" b="1" dirty="0">
                <a:solidFill>
                  <a:srgbClr val="000000"/>
                </a:solidFill>
              </a:rPr>
              <a:t> = a – p</a:t>
            </a:r>
            <a:r>
              <a:rPr lang="en-US" sz="2800" b="1" baseline="-25000" dirty="0">
                <a:solidFill>
                  <a:srgbClr val="000000"/>
                </a:solidFill>
              </a:rPr>
              <a:t>i</a:t>
            </a:r>
            <a:r>
              <a:rPr lang="en-US" sz="2800" dirty="0">
                <a:solidFill>
                  <a:srgbClr val="000000"/>
                </a:solidFill>
              </a:rPr>
              <a:t>.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>
                <a:solidFill>
                  <a:srgbClr val="000000"/>
                </a:solidFill>
              </a:rPr>
              <a:t>Store these vectors in a table indexed by gradient orientation </a:t>
            </a:r>
            <a:r>
              <a:rPr lang="el-GR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1050" dirty="0">
              <a:solidFill>
                <a:srgbClr val="000000"/>
              </a:solidFill>
            </a:endParaRPr>
          </a:p>
        </p:txBody>
      </p:sp>
      <p:cxnSp>
        <p:nvCxnSpPr>
          <p:cNvPr id="47" name="Straight Arrow Connector 46"/>
          <p:cNvCxnSpPr>
            <a:endCxn id="341041" idx="1"/>
          </p:cNvCxnSpPr>
          <p:nvPr/>
        </p:nvCxnSpPr>
        <p:spPr bwMode="auto">
          <a:xfrm rot="5400000" flipH="1" flipV="1">
            <a:off x="1659303" y="3211919"/>
            <a:ext cx="729470" cy="4381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>
            <a:endCxn id="341041" idx="1"/>
          </p:cNvCxnSpPr>
          <p:nvPr/>
        </p:nvCxnSpPr>
        <p:spPr bwMode="auto">
          <a:xfrm rot="16200000" flipV="1">
            <a:off x="2152230" y="3157146"/>
            <a:ext cx="839009" cy="6572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4800600" y="22098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0000"/>
                </a:solidFill>
              </a:rPr>
              <a:t>Offline procedure: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19200" y="4392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Model shape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1295400" y="4800600"/>
            <a:ext cx="2514600" cy="1676400"/>
            <a:chOff x="1066800" y="4800600"/>
            <a:chExt cx="2514600" cy="1676400"/>
          </a:xfrm>
        </p:grpSpPr>
        <p:sp>
          <p:nvSpPr>
            <p:cNvPr id="43" name="Rectangle 12"/>
            <p:cNvSpPr>
              <a:spLocks noChangeArrowheads="1"/>
            </p:cNvSpPr>
            <p:nvPr/>
          </p:nvSpPr>
          <p:spPr bwMode="auto">
            <a:xfrm>
              <a:off x="1371601" y="5029199"/>
              <a:ext cx="3241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2000" i="1" dirty="0">
                  <a:solidFill>
                    <a:srgbClr val="00B050"/>
                  </a:solidFill>
                </a:rPr>
                <a:t>θ</a:t>
              </a:r>
              <a:endParaRPr lang="en-US" sz="2000" i="1" dirty="0">
                <a:solidFill>
                  <a:srgbClr val="00B050"/>
                </a:solidFill>
              </a:endParaRPr>
            </a:p>
          </p:txBody>
        </p:sp>
        <p:sp>
          <p:nvSpPr>
            <p:cNvPr id="44" name="Line 22"/>
            <p:cNvSpPr>
              <a:spLocks noChangeShapeType="1"/>
            </p:cNvSpPr>
            <p:nvPr/>
          </p:nvSpPr>
          <p:spPr bwMode="auto">
            <a:xfrm rot="2717577" flipV="1">
              <a:off x="1457868" y="4885217"/>
              <a:ext cx="0" cy="45720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 bwMode="auto">
            <a:xfrm rot="5400000" flipH="1" flipV="1">
              <a:off x="2209801" y="4952999"/>
              <a:ext cx="457200" cy="30480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9" name="Line 42"/>
            <p:cNvSpPr>
              <a:spLocks noChangeShapeType="1"/>
            </p:cNvSpPr>
            <p:nvPr/>
          </p:nvSpPr>
          <p:spPr bwMode="auto">
            <a:xfrm rot="17646248" flipV="1">
              <a:off x="1351667" y="5503560"/>
              <a:ext cx="0" cy="4572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ln>
                  <a:solidFill>
                    <a:srgbClr val="7030A0"/>
                  </a:solidFill>
                </a:ln>
                <a:solidFill>
                  <a:srgbClr val="000000"/>
                </a:solidFill>
              </a:endParaRPr>
            </a:p>
          </p:txBody>
        </p:sp>
        <p:sp>
          <p:nvSpPr>
            <p:cNvPr id="50" name="Rectangle 12"/>
            <p:cNvSpPr>
              <a:spLocks noChangeArrowheads="1"/>
            </p:cNvSpPr>
            <p:nvPr/>
          </p:nvSpPr>
          <p:spPr bwMode="auto">
            <a:xfrm>
              <a:off x="1537565" y="5565341"/>
              <a:ext cx="3241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2000" i="1" dirty="0">
                  <a:solidFill>
                    <a:srgbClr val="7030A0"/>
                  </a:solidFill>
                </a:rPr>
                <a:t>θ</a:t>
              </a:r>
              <a:endParaRPr lang="en-US" sz="2000" i="1" dirty="0">
                <a:solidFill>
                  <a:srgbClr val="7030A0"/>
                </a:solidFill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rot="16200000" flipV="1">
              <a:off x="2286000" y="5562600"/>
              <a:ext cx="533400" cy="381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2" name="Rectangle 51"/>
            <p:cNvSpPr/>
            <p:nvPr/>
          </p:nvSpPr>
          <p:spPr bwMode="auto">
            <a:xfrm>
              <a:off x="1066800" y="4800600"/>
              <a:ext cx="2514600" cy="6096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1066800" y="5410200"/>
              <a:ext cx="2514600" cy="6096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 bwMode="auto">
            <a:xfrm rot="5400000">
              <a:off x="1066800" y="5638800"/>
              <a:ext cx="16764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" name="TextBox 60"/>
            <p:cNvSpPr txBox="1"/>
            <p:nvPr/>
          </p:nvSpPr>
          <p:spPr>
            <a:xfrm rot="5400000">
              <a:off x="1289566" y="6025634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…</a:t>
              </a: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1066800" y="6019800"/>
              <a:ext cx="2514600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743200" y="5029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…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743200" y="556260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…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Kristen </a:t>
            </a:r>
            <a:r>
              <a:rPr lang="en-US" sz="1000" dirty="0" err="1">
                <a:solidFill>
                  <a:srgbClr val="000000"/>
                </a:solidFill>
              </a:rPr>
              <a:t>Grauman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dirty="0"/>
              <a:t>Generalized 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4037080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uild="allAtOnce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007"/>
          <p:cNvPicPr>
            <a:picLocks noChangeAspect="1" noChangeArrowheads="1"/>
          </p:cNvPicPr>
          <p:nvPr/>
        </p:nvPicPr>
        <p:blipFill>
          <a:blip r:embed="rId4" cstate="print"/>
          <a:srcRect r="52724"/>
          <a:stretch>
            <a:fillRect/>
          </a:stretch>
        </p:blipFill>
        <p:spPr bwMode="auto">
          <a:xfrm>
            <a:off x="5410200" y="1828800"/>
            <a:ext cx="3124200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1011" name="Rectangle 19"/>
          <p:cNvSpPr>
            <a:spLocks noChangeArrowheads="1"/>
          </p:cNvSpPr>
          <p:nvPr/>
        </p:nvSpPr>
        <p:spPr bwMode="auto">
          <a:xfrm>
            <a:off x="5791200" y="2057400"/>
            <a:ext cx="2743200" cy="1981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1019" name="Freeform 27"/>
          <p:cNvSpPr>
            <a:spLocks/>
          </p:cNvSpPr>
          <p:nvPr/>
        </p:nvSpPr>
        <p:spPr bwMode="auto">
          <a:xfrm>
            <a:off x="6990680" y="2095871"/>
            <a:ext cx="1473200" cy="1511300"/>
          </a:xfrm>
          <a:custGeom>
            <a:avLst/>
            <a:gdLst/>
            <a:ahLst/>
            <a:cxnLst>
              <a:cxn ang="0">
                <a:pos x="16" y="352"/>
              </a:cxn>
              <a:cxn ang="0">
                <a:pos x="112" y="112"/>
              </a:cxn>
              <a:cxn ang="0">
                <a:pos x="304" y="208"/>
              </a:cxn>
              <a:cxn ang="0">
                <a:pos x="544" y="16"/>
              </a:cxn>
              <a:cxn ang="0">
                <a:pos x="880" y="304"/>
              </a:cxn>
              <a:cxn ang="0">
                <a:pos x="832" y="544"/>
              </a:cxn>
              <a:cxn ang="0">
                <a:pos x="880" y="832"/>
              </a:cxn>
              <a:cxn ang="0">
                <a:pos x="640" y="928"/>
              </a:cxn>
              <a:cxn ang="0">
                <a:pos x="304" y="928"/>
              </a:cxn>
              <a:cxn ang="0">
                <a:pos x="256" y="784"/>
              </a:cxn>
              <a:cxn ang="0">
                <a:pos x="64" y="688"/>
              </a:cxn>
              <a:cxn ang="0">
                <a:pos x="16" y="592"/>
              </a:cxn>
              <a:cxn ang="0">
                <a:pos x="16" y="352"/>
              </a:cxn>
            </a:cxnLst>
            <a:rect l="0" t="0" r="r" b="b"/>
            <a:pathLst>
              <a:path w="928" h="952">
                <a:moveTo>
                  <a:pt x="16" y="352"/>
                </a:moveTo>
                <a:cubicBezTo>
                  <a:pt x="32" y="272"/>
                  <a:pt x="64" y="136"/>
                  <a:pt x="112" y="112"/>
                </a:cubicBezTo>
                <a:cubicBezTo>
                  <a:pt x="160" y="88"/>
                  <a:pt x="232" y="224"/>
                  <a:pt x="304" y="208"/>
                </a:cubicBezTo>
                <a:cubicBezTo>
                  <a:pt x="376" y="192"/>
                  <a:pt x="448" y="0"/>
                  <a:pt x="544" y="16"/>
                </a:cubicBezTo>
                <a:cubicBezTo>
                  <a:pt x="640" y="32"/>
                  <a:pt x="832" y="216"/>
                  <a:pt x="880" y="304"/>
                </a:cubicBezTo>
                <a:cubicBezTo>
                  <a:pt x="928" y="392"/>
                  <a:pt x="832" y="456"/>
                  <a:pt x="832" y="544"/>
                </a:cubicBezTo>
                <a:cubicBezTo>
                  <a:pt x="832" y="632"/>
                  <a:pt x="912" y="768"/>
                  <a:pt x="880" y="832"/>
                </a:cubicBezTo>
                <a:cubicBezTo>
                  <a:pt x="848" y="896"/>
                  <a:pt x="736" y="912"/>
                  <a:pt x="640" y="928"/>
                </a:cubicBezTo>
                <a:cubicBezTo>
                  <a:pt x="544" y="944"/>
                  <a:pt x="368" y="952"/>
                  <a:pt x="304" y="928"/>
                </a:cubicBezTo>
                <a:cubicBezTo>
                  <a:pt x="240" y="904"/>
                  <a:pt x="296" y="824"/>
                  <a:pt x="256" y="784"/>
                </a:cubicBezTo>
                <a:cubicBezTo>
                  <a:pt x="216" y="744"/>
                  <a:pt x="104" y="720"/>
                  <a:pt x="64" y="688"/>
                </a:cubicBezTo>
                <a:cubicBezTo>
                  <a:pt x="24" y="656"/>
                  <a:pt x="24" y="648"/>
                  <a:pt x="16" y="592"/>
                </a:cubicBezTo>
                <a:cubicBezTo>
                  <a:pt x="8" y="536"/>
                  <a:pt x="0" y="432"/>
                  <a:pt x="16" y="352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prstDash val="sysDash"/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1017" name="Rectangle 25"/>
          <p:cNvSpPr>
            <a:spLocks noChangeArrowheads="1"/>
          </p:cNvSpPr>
          <p:nvPr/>
        </p:nvSpPr>
        <p:spPr bwMode="auto">
          <a:xfrm>
            <a:off x="7333580" y="3105521"/>
            <a:ext cx="1841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i="1">
              <a:solidFill>
                <a:srgbClr val="000000"/>
              </a:solidFill>
            </a:endParaRPr>
          </a:p>
        </p:txBody>
      </p:sp>
      <p:sp>
        <p:nvSpPr>
          <p:cNvPr id="341024" name="Text Box 32"/>
          <p:cNvSpPr txBox="1">
            <a:spLocks noChangeArrowheads="1"/>
          </p:cNvSpPr>
          <p:nvPr/>
        </p:nvSpPr>
        <p:spPr bwMode="auto">
          <a:xfrm>
            <a:off x="8255868" y="3270621"/>
            <a:ext cx="247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1028" name="Text Box 36"/>
          <p:cNvSpPr txBox="1">
            <a:spLocks noChangeArrowheads="1"/>
          </p:cNvSpPr>
          <p:nvPr/>
        </p:nvSpPr>
        <p:spPr bwMode="auto">
          <a:xfrm>
            <a:off x="2821042" y="17018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1043" name="Text Box 51"/>
          <p:cNvSpPr txBox="1">
            <a:spLocks noChangeArrowheads="1"/>
          </p:cNvSpPr>
          <p:nvPr/>
        </p:nvSpPr>
        <p:spPr bwMode="auto">
          <a:xfrm>
            <a:off x="6990680" y="3288096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>
                <a:solidFill>
                  <a:srgbClr val="000000"/>
                </a:solidFill>
              </a:rPr>
              <a:t>p</a:t>
            </a:r>
            <a:r>
              <a:rPr lang="en-US" sz="1400" b="1" baseline="-25000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7239917" y="3083330"/>
            <a:ext cx="468313" cy="282541"/>
            <a:chOff x="7259637" y="4200559"/>
            <a:chExt cx="468313" cy="282541"/>
          </a:xfrm>
        </p:grpSpPr>
        <p:sp>
          <p:nvSpPr>
            <p:cNvPr id="341014" name="Line 22"/>
            <p:cNvSpPr>
              <a:spLocks noChangeShapeType="1"/>
            </p:cNvSpPr>
            <p:nvPr/>
          </p:nvSpPr>
          <p:spPr bwMode="auto">
            <a:xfrm rot="2717577" flipV="1">
              <a:off x="7499350" y="4051300"/>
              <a:ext cx="0" cy="45720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1015" name="Oval 23"/>
            <p:cNvSpPr>
              <a:spLocks noChangeArrowheads="1"/>
            </p:cNvSpPr>
            <p:nvPr/>
          </p:nvSpPr>
          <p:spPr bwMode="auto">
            <a:xfrm rot="2717577">
              <a:off x="7259637" y="43307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7404168" y="4200559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1200" i="1" dirty="0">
                  <a:solidFill>
                    <a:srgbClr val="00B050"/>
                  </a:solidFill>
                </a:rPr>
                <a:t>θ</a:t>
              </a:r>
              <a:endParaRPr lang="en-US" sz="1200" i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955801" y="3156356"/>
            <a:ext cx="681198" cy="337547"/>
            <a:chOff x="7975521" y="4273585"/>
            <a:chExt cx="681198" cy="337547"/>
          </a:xfrm>
        </p:grpSpPr>
        <p:sp>
          <p:nvSpPr>
            <p:cNvPr id="341034" name="Line 42"/>
            <p:cNvSpPr>
              <a:spLocks noChangeShapeType="1"/>
            </p:cNvSpPr>
            <p:nvPr/>
          </p:nvSpPr>
          <p:spPr bwMode="auto">
            <a:xfrm rot="17646248" flipV="1">
              <a:off x="8204121" y="4211804"/>
              <a:ext cx="0" cy="4572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1035" name="Oval 43"/>
            <p:cNvSpPr>
              <a:spLocks noChangeArrowheads="1"/>
            </p:cNvSpPr>
            <p:nvPr/>
          </p:nvSpPr>
          <p:spPr bwMode="auto">
            <a:xfrm rot="17646248">
              <a:off x="8336509" y="4458732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Rectangle 12"/>
            <p:cNvSpPr>
              <a:spLocks noChangeArrowheads="1"/>
            </p:cNvSpPr>
            <p:nvPr/>
          </p:nvSpPr>
          <p:spPr bwMode="auto">
            <a:xfrm>
              <a:off x="8390019" y="4273585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1200" i="1" dirty="0">
                  <a:solidFill>
                    <a:srgbClr val="7030A0"/>
                  </a:solidFill>
                </a:rPr>
                <a:t>θ</a:t>
              </a:r>
              <a:endParaRPr lang="en-US" sz="1200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685800" y="2010454"/>
            <a:ext cx="4495800" cy="233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45000"/>
              </a:spcBef>
            </a:pPr>
            <a:r>
              <a:rPr lang="en-US" sz="2800" dirty="0">
                <a:solidFill>
                  <a:srgbClr val="000000"/>
                </a:solidFill>
              </a:rPr>
              <a:t>For each edge point:</a:t>
            </a:r>
          </a:p>
          <a:p>
            <a:pPr marL="342900" indent="-342900">
              <a:spcBef>
                <a:spcPct val="45000"/>
              </a:spcBef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Use its gradient orientation </a:t>
            </a:r>
            <a:r>
              <a:rPr lang="el-GR" sz="2400" i="1" dirty="0">
                <a:solidFill>
                  <a:srgbClr val="000000"/>
                </a:solidFill>
              </a:rPr>
              <a:t>θ</a:t>
            </a:r>
            <a:r>
              <a:rPr lang="en-US" sz="2400" dirty="0">
                <a:solidFill>
                  <a:srgbClr val="000000"/>
                </a:solidFill>
              </a:rPr>
              <a:t> to index into stored table </a:t>
            </a:r>
          </a:p>
          <a:p>
            <a:pPr marL="342900" indent="-342900">
              <a:spcBef>
                <a:spcPct val="45000"/>
              </a:spcBef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Use retrieved </a:t>
            </a:r>
            <a:r>
              <a:rPr lang="en-US" sz="2400" b="1" dirty="0">
                <a:solidFill>
                  <a:srgbClr val="000000"/>
                </a:solidFill>
              </a:rPr>
              <a:t>r</a:t>
            </a:r>
            <a:r>
              <a:rPr lang="en-US" sz="2400" dirty="0">
                <a:solidFill>
                  <a:srgbClr val="000000"/>
                </a:solidFill>
              </a:rPr>
              <a:t> vectors to vote for reference point</a:t>
            </a:r>
          </a:p>
        </p:txBody>
      </p:sp>
      <p:cxnSp>
        <p:nvCxnSpPr>
          <p:cNvPr id="47" name="Straight Arrow Connector 46"/>
          <p:cNvCxnSpPr/>
          <p:nvPr/>
        </p:nvCxnSpPr>
        <p:spPr bwMode="auto">
          <a:xfrm rot="5400000" flipH="1" flipV="1">
            <a:off x="7153022" y="2702728"/>
            <a:ext cx="729470" cy="4381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rot="16200000" flipV="1">
            <a:off x="7645949" y="2647955"/>
            <a:ext cx="839009" cy="6572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685800" y="1385197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0000"/>
                </a:solidFill>
              </a:rPr>
              <a:t>Detection procedure: </a:t>
            </a:r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4267199" y="5250336"/>
            <a:ext cx="47098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i="1" dirty="0">
                <a:solidFill>
                  <a:srgbClr val="000000"/>
                </a:solidFill>
              </a:rPr>
              <a:t>Assuming translation is the only transformation here, i.e., orientation and scale are fixed.</a:t>
            </a:r>
          </a:p>
        </p:txBody>
      </p:sp>
      <p:sp>
        <p:nvSpPr>
          <p:cNvPr id="33" name="Freeform 27"/>
          <p:cNvSpPr>
            <a:spLocks/>
          </p:cNvSpPr>
          <p:nvPr/>
        </p:nvSpPr>
        <p:spPr bwMode="auto">
          <a:xfrm>
            <a:off x="5923880" y="2451458"/>
            <a:ext cx="1473200" cy="1511300"/>
          </a:xfrm>
          <a:custGeom>
            <a:avLst/>
            <a:gdLst/>
            <a:ahLst/>
            <a:cxnLst>
              <a:cxn ang="0">
                <a:pos x="16" y="352"/>
              </a:cxn>
              <a:cxn ang="0">
                <a:pos x="112" y="112"/>
              </a:cxn>
              <a:cxn ang="0">
                <a:pos x="304" y="208"/>
              </a:cxn>
              <a:cxn ang="0">
                <a:pos x="544" y="16"/>
              </a:cxn>
              <a:cxn ang="0">
                <a:pos x="880" y="304"/>
              </a:cxn>
              <a:cxn ang="0">
                <a:pos x="832" y="544"/>
              </a:cxn>
              <a:cxn ang="0">
                <a:pos x="880" y="832"/>
              </a:cxn>
              <a:cxn ang="0">
                <a:pos x="640" y="928"/>
              </a:cxn>
              <a:cxn ang="0">
                <a:pos x="304" y="928"/>
              </a:cxn>
              <a:cxn ang="0">
                <a:pos x="256" y="784"/>
              </a:cxn>
              <a:cxn ang="0">
                <a:pos x="64" y="688"/>
              </a:cxn>
              <a:cxn ang="0">
                <a:pos x="16" y="592"/>
              </a:cxn>
              <a:cxn ang="0">
                <a:pos x="16" y="352"/>
              </a:cxn>
            </a:cxnLst>
            <a:rect l="0" t="0" r="r" b="b"/>
            <a:pathLst>
              <a:path w="928" h="952">
                <a:moveTo>
                  <a:pt x="16" y="352"/>
                </a:moveTo>
                <a:cubicBezTo>
                  <a:pt x="32" y="272"/>
                  <a:pt x="64" y="136"/>
                  <a:pt x="112" y="112"/>
                </a:cubicBezTo>
                <a:cubicBezTo>
                  <a:pt x="160" y="88"/>
                  <a:pt x="232" y="224"/>
                  <a:pt x="304" y="208"/>
                </a:cubicBezTo>
                <a:cubicBezTo>
                  <a:pt x="376" y="192"/>
                  <a:pt x="448" y="0"/>
                  <a:pt x="544" y="16"/>
                </a:cubicBezTo>
                <a:cubicBezTo>
                  <a:pt x="640" y="32"/>
                  <a:pt x="832" y="216"/>
                  <a:pt x="880" y="304"/>
                </a:cubicBezTo>
                <a:cubicBezTo>
                  <a:pt x="928" y="392"/>
                  <a:pt x="832" y="456"/>
                  <a:pt x="832" y="544"/>
                </a:cubicBezTo>
                <a:cubicBezTo>
                  <a:pt x="832" y="632"/>
                  <a:pt x="912" y="768"/>
                  <a:pt x="880" y="832"/>
                </a:cubicBezTo>
                <a:cubicBezTo>
                  <a:pt x="848" y="896"/>
                  <a:pt x="736" y="912"/>
                  <a:pt x="640" y="928"/>
                </a:cubicBezTo>
                <a:cubicBezTo>
                  <a:pt x="544" y="944"/>
                  <a:pt x="368" y="952"/>
                  <a:pt x="304" y="928"/>
                </a:cubicBezTo>
                <a:cubicBezTo>
                  <a:pt x="240" y="904"/>
                  <a:pt x="296" y="824"/>
                  <a:pt x="256" y="784"/>
                </a:cubicBezTo>
                <a:cubicBezTo>
                  <a:pt x="216" y="744"/>
                  <a:pt x="104" y="720"/>
                  <a:pt x="64" y="688"/>
                </a:cubicBezTo>
                <a:cubicBezTo>
                  <a:pt x="24" y="656"/>
                  <a:pt x="24" y="648"/>
                  <a:pt x="16" y="592"/>
                </a:cubicBezTo>
                <a:cubicBezTo>
                  <a:pt x="8" y="536"/>
                  <a:pt x="0" y="432"/>
                  <a:pt x="16" y="352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prstDash val="sysDash"/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Rectangle 25"/>
          <p:cNvSpPr>
            <a:spLocks noChangeArrowheads="1"/>
          </p:cNvSpPr>
          <p:nvPr/>
        </p:nvSpPr>
        <p:spPr bwMode="auto">
          <a:xfrm>
            <a:off x="6266780" y="3461108"/>
            <a:ext cx="1841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i="1">
              <a:solidFill>
                <a:srgbClr val="000000"/>
              </a:solidFill>
            </a:endParaRPr>
          </a:p>
        </p:txBody>
      </p:sp>
      <p:sp>
        <p:nvSpPr>
          <p:cNvPr id="38" name="Text Box 26"/>
          <p:cNvSpPr txBox="1">
            <a:spLocks noChangeArrowheads="1"/>
          </p:cNvSpPr>
          <p:nvPr/>
        </p:nvSpPr>
        <p:spPr bwMode="auto">
          <a:xfrm>
            <a:off x="6629400" y="18288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70C0"/>
                </a:solidFill>
              </a:rPr>
              <a:t>x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6173117" y="3438917"/>
            <a:ext cx="468313" cy="282541"/>
            <a:chOff x="6192837" y="4556146"/>
            <a:chExt cx="468313" cy="282541"/>
          </a:xfrm>
        </p:grpSpPr>
        <p:sp>
          <p:nvSpPr>
            <p:cNvPr id="34" name="Line 22"/>
            <p:cNvSpPr>
              <a:spLocks noChangeShapeType="1"/>
            </p:cNvSpPr>
            <p:nvPr/>
          </p:nvSpPr>
          <p:spPr bwMode="auto">
            <a:xfrm rot="2717577" flipV="1">
              <a:off x="6432550" y="4406887"/>
              <a:ext cx="0" cy="45720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Oval 23"/>
            <p:cNvSpPr>
              <a:spLocks noChangeArrowheads="1"/>
            </p:cNvSpPr>
            <p:nvPr/>
          </p:nvSpPr>
          <p:spPr bwMode="auto">
            <a:xfrm rot="2717577">
              <a:off x="6192837" y="4686287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Rectangle 12"/>
            <p:cNvSpPr>
              <a:spLocks noChangeArrowheads="1"/>
            </p:cNvSpPr>
            <p:nvPr/>
          </p:nvSpPr>
          <p:spPr bwMode="auto">
            <a:xfrm>
              <a:off x="6337368" y="4556146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1200" i="1" dirty="0">
                  <a:solidFill>
                    <a:srgbClr val="00B050"/>
                  </a:solidFill>
                </a:rPr>
                <a:t>θ</a:t>
              </a:r>
              <a:endParaRPr lang="en-US" sz="1200" i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889001" y="3511943"/>
            <a:ext cx="681198" cy="337547"/>
            <a:chOff x="6908721" y="4629172"/>
            <a:chExt cx="681198" cy="337547"/>
          </a:xfrm>
        </p:grpSpPr>
        <p:sp>
          <p:nvSpPr>
            <p:cNvPr id="50" name="Line 42"/>
            <p:cNvSpPr>
              <a:spLocks noChangeShapeType="1"/>
            </p:cNvSpPr>
            <p:nvPr/>
          </p:nvSpPr>
          <p:spPr bwMode="auto">
            <a:xfrm rot="17646248" flipV="1">
              <a:off x="7137321" y="4567391"/>
              <a:ext cx="0" cy="4572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" name="Oval 43"/>
            <p:cNvSpPr>
              <a:spLocks noChangeArrowheads="1"/>
            </p:cNvSpPr>
            <p:nvPr/>
          </p:nvSpPr>
          <p:spPr bwMode="auto">
            <a:xfrm rot="17646248">
              <a:off x="7269709" y="4814319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Rectangle 12"/>
            <p:cNvSpPr>
              <a:spLocks noChangeArrowheads="1"/>
            </p:cNvSpPr>
            <p:nvPr/>
          </p:nvSpPr>
          <p:spPr bwMode="auto">
            <a:xfrm>
              <a:off x="7323219" y="4629172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1200" i="1" dirty="0">
                  <a:solidFill>
                    <a:srgbClr val="7030A0"/>
                  </a:solidFill>
                </a:rPr>
                <a:t>θ</a:t>
              </a:r>
              <a:endParaRPr lang="en-US" sz="1200" i="1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55" name="Straight Arrow Connector 54"/>
          <p:cNvCxnSpPr/>
          <p:nvPr/>
        </p:nvCxnSpPr>
        <p:spPr bwMode="auto">
          <a:xfrm rot="5400000" flipH="1" flipV="1">
            <a:off x="6086222" y="3058315"/>
            <a:ext cx="729470" cy="4381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rot="16200000" flipV="1">
            <a:off x="6579149" y="3003542"/>
            <a:ext cx="839009" cy="6572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943600" y="4191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Novel image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1295400" y="4800600"/>
            <a:ext cx="2514600" cy="1676400"/>
            <a:chOff x="1066800" y="4800600"/>
            <a:chExt cx="2514600" cy="1676400"/>
          </a:xfrm>
        </p:grpSpPr>
        <p:sp>
          <p:nvSpPr>
            <p:cNvPr id="67" name="Rectangle 12"/>
            <p:cNvSpPr>
              <a:spLocks noChangeArrowheads="1"/>
            </p:cNvSpPr>
            <p:nvPr/>
          </p:nvSpPr>
          <p:spPr bwMode="auto">
            <a:xfrm>
              <a:off x="1371601" y="5029199"/>
              <a:ext cx="3241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2000" i="1" dirty="0">
                  <a:solidFill>
                    <a:srgbClr val="00B050"/>
                  </a:solidFill>
                </a:rPr>
                <a:t>θ</a:t>
              </a:r>
              <a:endParaRPr lang="en-US" sz="2000" i="1" dirty="0">
                <a:solidFill>
                  <a:srgbClr val="00B050"/>
                </a:solidFill>
              </a:endParaRPr>
            </a:p>
          </p:txBody>
        </p:sp>
        <p:sp>
          <p:nvSpPr>
            <p:cNvPr id="68" name="Line 22"/>
            <p:cNvSpPr>
              <a:spLocks noChangeShapeType="1"/>
            </p:cNvSpPr>
            <p:nvPr/>
          </p:nvSpPr>
          <p:spPr bwMode="auto">
            <a:xfrm rot="2717577" flipV="1">
              <a:off x="1457868" y="4885217"/>
              <a:ext cx="0" cy="45720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 bwMode="auto">
            <a:xfrm rot="5400000" flipH="1" flipV="1">
              <a:off x="2209801" y="4952999"/>
              <a:ext cx="457200" cy="30480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0" name="Line 42"/>
            <p:cNvSpPr>
              <a:spLocks noChangeShapeType="1"/>
            </p:cNvSpPr>
            <p:nvPr/>
          </p:nvSpPr>
          <p:spPr bwMode="auto">
            <a:xfrm rot="17646248" flipV="1">
              <a:off x="1351667" y="5503560"/>
              <a:ext cx="0" cy="4572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ln>
                  <a:solidFill>
                    <a:srgbClr val="7030A0"/>
                  </a:solidFill>
                </a:ln>
                <a:solidFill>
                  <a:srgbClr val="000000"/>
                </a:solidFill>
              </a:endParaRPr>
            </a:p>
          </p:txBody>
        </p:sp>
        <p:sp>
          <p:nvSpPr>
            <p:cNvPr id="71" name="Rectangle 12"/>
            <p:cNvSpPr>
              <a:spLocks noChangeArrowheads="1"/>
            </p:cNvSpPr>
            <p:nvPr/>
          </p:nvSpPr>
          <p:spPr bwMode="auto">
            <a:xfrm>
              <a:off x="1537565" y="5565341"/>
              <a:ext cx="3241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2000" i="1" dirty="0">
                  <a:solidFill>
                    <a:srgbClr val="7030A0"/>
                  </a:solidFill>
                </a:rPr>
                <a:t>θ</a:t>
              </a:r>
              <a:endParaRPr lang="en-US" sz="2000" i="1" dirty="0">
                <a:solidFill>
                  <a:srgbClr val="7030A0"/>
                </a:solidFill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 bwMode="auto">
            <a:xfrm rot="16200000" flipV="1">
              <a:off x="2286000" y="5562600"/>
              <a:ext cx="533400" cy="381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3" name="Rectangle 72"/>
            <p:cNvSpPr/>
            <p:nvPr/>
          </p:nvSpPr>
          <p:spPr bwMode="auto">
            <a:xfrm>
              <a:off x="1066800" y="4800600"/>
              <a:ext cx="2514600" cy="6096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066800" y="5410200"/>
              <a:ext cx="2514600" cy="6096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 bwMode="auto">
            <a:xfrm rot="5400000">
              <a:off x="1066800" y="5638800"/>
              <a:ext cx="16764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6" name="TextBox 75"/>
            <p:cNvSpPr txBox="1"/>
            <p:nvPr/>
          </p:nvSpPr>
          <p:spPr>
            <a:xfrm rot="5400000">
              <a:off x="1289566" y="6025634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…</a:t>
              </a: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066800" y="6019800"/>
              <a:ext cx="2514600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743200" y="5029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…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743200" y="556260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…</a:t>
              </a:r>
            </a:p>
          </p:txBody>
        </p:sp>
      </p:grpSp>
      <p:sp>
        <p:nvSpPr>
          <p:cNvPr id="81" name="Freeform 27"/>
          <p:cNvSpPr>
            <a:spLocks/>
          </p:cNvSpPr>
          <p:nvPr/>
        </p:nvSpPr>
        <p:spPr bwMode="auto">
          <a:xfrm rot="1022208">
            <a:off x="6096000" y="2133600"/>
            <a:ext cx="762000" cy="609600"/>
          </a:xfrm>
          <a:custGeom>
            <a:avLst/>
            <a:gdLst/>
            <a:ahLst/>
            <a:cxnLst>
              <a:cxn ang="0">
                <a:pos x="16" y="352"/>
              </a:cxn>
              <a:cxn ang="0">
                <a:pos x="112" y="112"/>
              </a:cxn>
              <a:cxn ang="0">
                <a:pos x="304" y="208"/>
              </a:cxn>
              <a:cxn ang="0">
                <a:pos x="544" y="16"/>
              </a:cxn>
              <a:cxn ang="0">
                <a:pos x="880" y="304"/>
              </a:cxn>
              <a:cxn ang="0">
                <a:pos x="832" y="544"/>
              </a:cxn>
              <a:cxn ang="0">
                <a:pos x="880" y="832"/>
              </a:cxn>
              <a:cxn ang="0">
                <a:pos x="640" y="928"/>
              </a:cxn>
              <a:cxn ang="0">
                <a:pos x="304" y="928"/>
              </a:cxn>
              <a:cxn ang="0">
                <a:pos x="256" y="784"/>
              </a:cxn>
              <a:cxn ang="0">
                <a:pos x="64" y="688"/>
              </a:cxn>
              <a:cxn ang="0">
                <a:pos x="16" y="592"/>
              </a:cxn>
              <a:cxn ang="0">
                <a:pos x="16" y="352"/>
              </a:cxn>
            </a:cxnLst>
            <a:rect l="0" t="0" r="r" b="b"/>
            <a:pathLst>
              <a:path w="928" h="952">
                <a:moveTo>
                  <a:pt x="16" y="352"/>
                </a:moveTo>
                <a:cubicBezTo>
                  <a:pt x="32" y="272"/>
                  <a:pt x="64" y="136"/>
                  <a:pt x="112" y="112"/>
                </a:cubicBezTo>
                <a:cubicBezTo>
                  <a:pt x="160" y="88"/>
                  <a:pt x="232" y="224"/>
                  <a:pt x="304" y="208"/>
                </a:cubicBezTo>
                <a:cubicBezTo>
                  <a:pt x="376" y="192"/>
                  <a:pt x="448" y="0"/>
                  <a:pt x="544" y="16"/>
                </a:cubicBezTo>
                <a:cubicBezTo>
                  <a:pt x="640" y="32"/>
                  <a:pt x="832" y="216"/>
                  <a:pt x="880" y="304"/>
                </a:cubicBezTo>
                <a:cubicBezTo>
                  <a:pt x="928" y="392"/>
                  <a:pt x="832" y="456"/>
                  <a:pt x="832" y="544"/>
                </a:cubicBezTo>
                <a:cubicBezTo>
                  <a:pt x="832" y="632"/>
                  <a:pt x="912" y="768"/>
                  <a:pt x="880" y="832"/>
                </a:cubicBezTo>
                <a:cubicBezTo>
                  <a:pt x="848" y="896"/>
                  <a:pt x="736" y="912"/>
                  <a:pt x="640" y="928"/>
                </a:cubicBezTo>
                <a:cubicBezTo>
                  <a:pt x="544" y="944"/>
                  <a:pt x="368" y="952"/>
                  <a:pt x="304" y="928"/>
                </a:cubicBezTo>
                <a:cubicBezTo>
                  <a:pt x="240" y="904"/>
                  <a:pt x="296" y="824"/>
                  <a:pt x="256" y="784"/>
                </a:cubicBezTo>
                <a:cubicBezTo>
                  <a:pt x="216" y="744"/>
                  <a:pt x="104" y="720"/>
                  <a:pt x="64" y="688"/>
                </a:cubicBezTo>
                <a:cubicBezTo>
                  <a:pt x="24" y="656"/>
                  <a:pt x="24" y="648"/>
                  <a:pt x="16" y="592"/>
                </a:cubicBezTo>
                <a:cubicBezTo>
                  <a:pt x="8" y="536"/>
                  <a:pt x="0" y="432"/>
                  <a:pt x="16" y="352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prstDash val="sysDash"/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6248400" y="2514600"/>
            <a:ext cx="468313" cy="282541"/>
            <a:chOff x="6192837" y="4556146"/>
            <a:chExt cx="468313" cy="282541"/>
          </a:xfrm>
        </p:grpSpPr>
        <p:sp>
          <p:nvSpPr>
            <p:cNvPr id="83" name="Line 22"/>
            <p:cNvSpPr>
              <a:spLocks noChangeShapeType="1"/>
            </p:cNvSpPr>
            <p:nvPr/>
          </p:nvSpPr>
          <p:spPr bwMode="auto">
            <a:xfrm rot="2717577" flipV="1">
              <a:off x="6432550" y="4406887"/>
              <a:ext cx="0" cy="45720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4" name="Oval 23"/>
            <p:cNvSpPr>
              <a:spLocks noChangeArrowheads="1"/>
            </p:cNvSpPr>
            <p:nvPr/>
          </p:nvSpPr>
          <p:spPr bwMode="auto">
            <a:xfrm rot="2717577">
              <a:off x="6192837" y="4686287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" name="Rectangle 12"/>
            <p:cNvSpPr>
              <a:spLocks noChangeArrowheads="1"/>
            </p:cNvSpPr>
            <p:nvPr/>
          </p:nvSpPr>
          <p:spPr bwMode="auto">
            <a:xfrm>
              <a:off x="6337368" y="4556146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1200" i="1" dirty="0">
                  <a:solidFill>
                    <a:srgbClr val="00B050"/>
                  </a:solidFill>
                </a:rPr>
                <a:t>θ</a:t>
              </a:r>
              <a:endParaRPr lang="en-US" sz="1200" i="1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86" name="Straight Arrow Connector 85"/>
          <p:cNvCxnSpPr/>
          <p:nvPr/>
        </p:nvCxnSpPr>
        <p:spPr bwMode="auto">
          <a:xfrm rot="5400000" flipH="1" flipV="1">
            <a:off x="6178942" y="2126858"/>
            <a:ext cx="729470" cy="4381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1018" name="Text Box 26"/>
          <p:cNvSpPr txBox="1">
            <a:spLocks noChangeArrowheads="1"/>
          </p:cNvSpPr>
          <p:nvPr/>
        </p:nvSpPr>
        <p:spPr bwMode="auto">
          <a:xfrm>
            <a:off x="6477000" y="2816423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87" name="Text Box 26"/>
          <p:cNvSpPr txBox="1">
            <a:spLocks noChangeArrowheads="1"/>
          </p:cNvSpPr>
          <p:nvPr/>
        </p:nvSpPr>
        <p:spPr bwMode="auto">
          <a:xfrm>
            <a:off x="6553200" y="28194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88" name="Text Box 26"/>
          <p:cNvSpPr txBox="1">
            <a:spLocks noChangeArrowheads="1"/>
          </p:cNvSpPr>
          <p:nvPr/>
        </p:nvSpPr>
        <p:spPr bwMode="auto">
          <a:xfrm>
            <a:off x="7543800" y="24384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90" name="Text Box 26"/>
          <p:cNvSpPr txBox="1">
            <a:spLocks noChangeArrowheads="1"/>
          </p:cNvSpPr>
          <p:nvPr/>
        </p:nvSpPr>
        <p:spPr bwMode="auto">
          <a:xfrm>
            <a:off x="7620000" y="24384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Kristen </a:t>
            </a:r>
            <a:r>
              <a:rPr lang="en-US" sz="1000" dirty="0" err="1">
                <a:solidFill>
                  <a:srgbClr val="000000"/>
                </a:solidFill>
              </a:rPr>
              <a:t>Grauman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dirty="0"/>
              <a:t>Generalized 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2245380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41018" grpId="0"/>
      <p:bldP spid="87" grpId="0"/>
      <p:bldP spid="88" grpId="0"/>
      <p:bldP spid="9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Hough transform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4495800" cy="914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Template representation</a:t>
            </a:r>
          </a:p>
          <a:p>
            <a:pPr lvl="1"/>
            <a:r>
              <a:rPr lang="en-US" dirty="0"/>
              <a:t>For each type of landmark point, store all possible displacement vectors towards the center</a:t>
            </a:r>
          </a:p>
        </p:txBody>
      </p:sp>
      <p:sp>
        <p:nvSpPr>
          <p:cNvPr id="32772" name="Freeform 5"/>
          <p:cNvSpPr>
            <a:spLocks/>
          </p:cNvSpPr>
          <p:nvPr/>
        </p:nvSpPr>
        <p:spPr bwMode="auto">
          <a:xfrm>
            <a:off x="1219200" y="3810000"/>
            <a:ext cx="3429000" cy="2387600"/>
          </a:xfrm>
          <a:custGeom>
            <a:avLst/>
            <a:gdLst>
              <a:gd name="T0" fmla="*/ 2147483647 w 2592"/>
              <a:gd name="T1" fmla="*/ 2147483647 h 1805"/>
              <a:gd name="T2" fmla="*/ 2147483647 w 2592"/>
              <a:gd name="T3" fmla="*/ 2147483647 h 1805"/>
              <a:gd name="T4" fmla="*/ 2147483647 w 2592"/>
              <a:gd name="T5" fmla="*/ 2147483647 h 1805"/>
              <a:gd name="T6" fmla="*/ 2147483647 w 2592"/>
              <a:gd name="T7" fmla="*/ 2147483647 h 1805"/>
              <a:gd name="T8" fmla="*/ 2147483647 w 2592"/>
              <a:gd name="T9" fmla="*/ 2147483647 h 1805"/>
              <a:gd name="T10" fmla="*/ 2147483647 w 2592"/>
              <a:gd name="T11" fmla="*/ 2147483647 h 1805"/>
              <a:gd name="T12" fmla="*/ 2147483647 w 2592"/>
              <a:gd name="T13" fmla="*/ 2147483647 h 1805"/>
              <a:gd name="T14" fmla="*/ 2147483647 w 2592"/>
              <a:gd name="T15" fmla="*/ 2147483647 h 18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805"/>
              <a:gd name="T26" fmla="*/ 2592 w 2592"/>
              <a:gd name="T27" fmla="*/ 1805 h 180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805">
                <a:moveTo>
                  <a:pt x="91" y="371"/>
                </a:moveTo>
                <a:cubicBezTo>
                  <a:pt x="180" y="111"/>
                  <a:pt x="799" y="42"/>
                  <a:pt x="1134" y="21"/>
                </a:cubicBezTo>
                <a:cubicBezTo>
                  <a:pt x="1469" y="0"/>
                  <a:pt x="1938" y="106"/>
                  <a:pt x="2099" y="247"/>
                </a:cubicBezTo>
                <a:cubicBezTo>
                  <a:pt x="2260" y="388"/>
                  <a:pt x="2020" y="703"/>
                  <a:pt x="2099" y="868"/>
                </a:cubicBezTo>
                <a:cubicBezTo>
                  <a:pt x="2178" y="1034"/>
                  <a:pt x="2555" y="1101"/>
                  <a:pt x="2574" y="1241"/>
                </a:cubicBezTo>
                <a:cubicBezTo>
                  <a:pt x="2592" y="1381"/>
                  <a:pt x="2537" y="1650"/>
                  <a:pt x="2209" y="1707"/>
                </a:cubicBezTo>
                <a:cubicBezTo>
                  <a:pt x="1880" y="1764"/>
                  <a:pt x="955" y="1805"/>
                  <a:pt x="602" y="1582"/>
                </a:cubicBezTo>
                <a:cubicBezTo>
                  <a:pt x="249" y="1360"/>
                  <a:pt x="0" y="651"/>
                  <a:pt x="91" y="371"/>
                </a:cubicBezTo>
                <a:close/>
              </a:path>
            </a:pathLst>
          </a:custGeom>
          <a:solidFill>
            <a:srgbClr val="FFCC99"/>
          </a:solidFill>
          <a:ln w="50800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2773" name="Oval 9"/>
          <p:cNvSpPr>
            <a:spLocks noChangeArrowheads="1"/>
          </p:cNvSpPr>
          <p:nvPr/>
        </p:nvSpPr>
        <p:spPr bwMode="auto">
          <a:xfrm>
            <a:off x="2933700" y="4991100"/>
            <a:ext cx="127000" cy="1270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>
            <a:off x="1981200" y="4292600"/>
            <a:ext cx="952500" cy="6985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2298700" y="5118100"/>
            <a:ext cx="635000" cy="6350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 rot="10800000">
            <a:off x="3060700" y="5118100"/>
            <a:ext cx="1333500" cy="5715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8" name="Straight Arrow Connector 27"/>
          <p:cNvCxnSpPr>
            <a:cxnSpLocks noChangeShapeType="1"/>
          </p:cNvCxnSpPr>
          <p:nvPr/>
        </p:nvCxnSpPr>
        <p:spPr bwMode="auto">
          <a:xfrm>
            <a:off x="7264400" y="2692400"/>
            <a:ext cx="952500" cy="6985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rot="5400000" flipH="1" flipV="1">
            <a:off x="7264400" y="2057400"/>
            <a:ext cx="635000" cy="6350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 rot="10800000">
            <a:off x="5930900" y="2120900"/>
            <a:ext cx="1333500" cy="5715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flipV="1">
            <a:off x="1752600" y="5029200"/>
            <a:ext cx="1143000" cy="762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 rot="16200000" flipV="1">
            <a:off x="2743200" y="5410200"/>
            <a:ext cx="762000" cy="1524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8" name="Straight Arrow Connector 47"/>
          <p:cNvCxnSpPr>
            <a:cxnSpLocks noChangeShapeType="1"/>
            <a:endCxn id="32773" idx="0"/>
          </p:cNvCxnSpPr>
          <p:nvPr/>
        </p:nvCxnSpPr>
        <p:spPr bwMode="auto">
          <a:xfrm rot="16200000" flipH="1">
            <a:off x="2508250" y="4502150"/>
            <a:ext cx="876300" cy="1016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" name="Straight Arrow Connector 50"/>
          <p:cNvCxnSpPr>
            <a:cxnSpLocks noChangeShapeType="1"/>
          </p:cNvCxnSpPr>
          <p:nvPr/>
        </p:nvCxnSpPr>
        <p:spPr bwMode="auto">
          <a:xfrm rot="5400000">
            <a:off x="3074194" y="4383881"/>
            <a:ext cx="700088" cy="61912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7" name="Straight Arrow Connector 56"/>
          <p:cNvCxnSpPr>
            <a:cxnSpLocks noChangeShapeType="1"/>
          </p:cNvCxnSpPr>
          <p:nvPr/>
        </p:nvCxnSpPr>
        <p:spPr bwMode="auto">
          <a:xfrm rot="16200000" flipV="1">
            <a:off x="6781800" y="3848100"/>
            <a:ext cx="762000" cy="1524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8" name="Straight Arrow Connector 57"/>
          <p:cNvCxnSpPr>
            <a:cxnSpLocks noChangeShapeType="1"/>
          </p:cNvCxnSpPr>
          <p:nvPr/>
        </p:nvCxnSpPr>
        <p:spPr bwMode="auto">
          <a:xfrm flipV="1">
            <a:off x="7239000" y="4229100"/>
            <a:ext cx="1143000" cy="762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9" name="Straight Arrow Connector 58"/>
          <p:cNvCxnSpPr>
            <a:cxnSpLocks noChangeShapeType="1"/>
          </p:cNvCxnSpPr>
          <p:nvPr/>
        </p:nvCxnSpPr>
        <p:spPr bwMode="auto">
          <a:xfrm rot="5400000">
            <a:off x="6665119" y="5893594"/>
            <a:ext cx="700087" cy="61912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60" name="Straight Arrow Connector 59"/>
          <p:cNvCxnSpPr>
            <a:cxnSpLocks noChangeShapeType="1"/>
          </p:cNvCxnSpPr>
          <p:nvPr/>
        </p:nvCxnSpPr>
        <p:spPr bwMode="auto">
          <a:xfrm rot="16200000" flipH="1">
            <a:off x="6851650" y="4692650"/>
            <a:ext cx="876300" cy="1016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1" name="Rectangle 60"/>
          <p:cNvSpPr/>
          <p:nvPr/>
        </p:nvSpPr>
        <p:spPr bwMode="auto">
          <a:xfrm>
            <a:off x="5562600" y="1828800"/>
            <a:ext cx="3200400" cy="4800600"/>
          </a:xfrm>
          <a:prstGeom prst="rect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2789" name="Isosceles Triangle 7"/>
          <p:cNvSpPr>
            <a:spLocks noChangeArrowheads="1"/>
          </p:cNvSpPr>
          <p:nvPr/>
        </p:nvSpPr>
        <p:spPr bwMode="auto">
          <a:xfrm>
            <a:off x="1790700" y="4038600"/>
            <a:ext cx="441325" cy="381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2790" name="Isosceles Triangle 8"/>
          <p:cNvSpPr>
            <a:spLocks noChangeArrowheads="1"/>
          </p:cNvSpPr>
          <p:nvPr/>
        </p:nvSpPr>
        <p:spPr bwMode="auto">
          <a:xfrm>
            <a:off x="2108200" y="5499100"/>
            <a:ext cx="441325" cy="381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2791" name="Isosceles Triangle 9"/>
          <p:cNvSpPr>
            <a:spLocks noChangeArrowheads="1"/>
          </p:cNvSpPr>
          <p:nvPr/>
        </p:nvSpPr>
        <p:spPr bwMode="auto">
          <a:xfrm>
            <a:off x="4140200" y="5435600"/>
            <a:ext cx="441325" cy="381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2792" name="Diamond 10"/>
          <p:cNvSpPr>
            <a:spLocks noChangeArrowheads="1"/>
          </p:cNvSpPr>
          <p:nvPr/>
        </p:nvSpPr>
        <p:spPr bwMode="auto">
          <a:xfrm>
            <a:off x="2679700" y="3911600"/>
            <a:ext cx="444500" cy="444500"/>
          </a:xfrm>
          <a:prstGeom prst="diamond">
            <a:avLst/>
          </a:prstGeom>
          <a:solidFill>
            <a:srgbClr val="006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2793" name="Diamond 11"/>
          <p:cNvSpPr>
            <a:spLocks noChangeArrowheads="1"/>
          </p:cNvSpPr>
          <p:nvPr/>
        </p:nvSpPr>
        <p:spPr bwMode="auto">
          <a:xfrm>
            <a:off x="1536700" y="4864100"/>
            <a:ext cx="444500" cy="444500"/>
          </a:xfrm>
          <a:prstGeom prst="diamond">
            <a:avLst/>
          </a:prstGeom>
          <a:solidFill>
            <a:srgbClr val="006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2794" name="Diamond 12"/>
          <p:cNvSpPr>
            <a:spLocks noChangeArrowheads="1"/>
          </p:cNvSpPr>
          <p:nvPr/>
        </p:nvSpPr>
        <p:spPr bwMode="auto">
          <a:xfrm>
            <a:off x="2997200" y="5626100"/>
            <a:ext cx="444500" cy="444500"/>
          </a:xfrm>
          <a:prstGeom prst="diamond">
            <a:avLst/>
          </a:prstGeom>
          <a:solidFill>
            <a:srgbClr val="006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2795" name="Oval 13"/>
          <p:cNvSpPr>
            <a:spLocks noChangeArrowheads="1"/>
          </p:cNvSpPr>
          <p:nvPr/>
        </p:nvSpPr>
        <p:spPr bwMode="auto">
          <a:xfrm>
            <a:off x="3568700" y="4165600"/>
            <a:ext cx="381000" cy="381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5" name="Isosceles Triangle 14"/>
          <p:cNvSpPr>
            <a:spLocks noChangeArrowheads="1"/>
          </p:cNvSpPr>
          <p:nvPr/>
        </p:nvSpPr>
        <p:spPr bwMode="auto">
          <a:xfrm>
            <a:off x="7010400" y="2438400"/>
            <a:ext cx="441325" cy="381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" name="Diamond 15"/>
          <p:cNvSpPr>
            <a:spLocks noChangeArrowheads="1"/>
          </p:cNvSpPr>
          <p:nvPr/>
        </p:nvSpPr>
        <p:spPr bwMode="auto">
          <a:xfrm>
            <a:off x="7010400" y="4076700"/>
            <a:ext cx="444500" cy="444500"/>
          </a:xfrm>
          <a:prstGeom prst="diamond">
            <a:avLst/>
          </a:prstGeom>
          <a:solidFill>
            <a:srgbClr val="006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7096125" y="5638800"/>
            <a:ext cx="381000" cy="381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2799" name="Rectangle 61"/>
          <p:cNvSpPr>
            <a:spLocks noChangeArrowheads="1"/>
          </p:cNvSpPr>
          <p:nvPr/>
        </p:nvSpPr>
        <p:spPr bwMode="auto">
          <a:xfrm>
            <a:off x="6400800" y="1228725"/>
            <a:ext cx="1600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00000"/>
                </a:solidFill>
                <a:cs typeface="Arial" charset="0"/>
              </a:rPr>
              <a:t>Model</a:t>
            </a:r>
          </a:p>
        </p:txBody>
      </p:sp>
      <p:sp>
        <p:nvSpPr>
          <p:cNvPr id="32800" name="Rectangle 62"/>
          <p:cNvSpPr>
            <a:spLocks noChangeArrowheads="1"/>
          </p:cNvSpPr>
          <p:nvPr/>
        </p:nvSpPr>
        <p:spPr bwMode="auto">
          <a:xfrm>
            <a:off x="1981200" y="3200400"/>
            <a:ext cx="175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00000"/>
                </a:solidFill>
                <a:cs typeface="Arial" charset="0"/>
              </a:rPr>
              <a:t>Template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Svetlana </a:t>
            </a:r>
            <a:r>
              <a:rPr lang="en-US" sz="1000" dirty="0" err="1">
                <a:solidFill>
                  <a:srgbClr val="000000"/>
                </a:solidFill>
              </a:rPr>
              <a:t>Lazebnik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14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Hough transform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4648200" cy="5562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Detecting the template</a:t>
            </a:r>
          </a:p>
          <a:p>
            <a:pPr lvl="1"/>
            <a:r>
              <a:rPr lang="en-US" dirty="0"/>
              <a:t>For each feature in a new image, look up that feature type in the model and vote for the possible center locations associated with that type in the model</a:t>
            </a:r>
          </a:p>
        </p:txBody>
      </p:sp>
      <p:cxnSp>
        <p:nvCxnSpPr>
          <p:cNvPr id="33796" name="Straight Arrow Connector 4"/>
          <p:cNvCxnSpPr>
            <a:cxnSpLocks noChangeShapeType="1"/>
          </p:cNvCxnSpPr>
          <p:nvPr/>
        </p:nvCxnSpPr>
        <p:spPr bwMode="auto">
          <a:xfrm>
            <a:off x="7264400" y="2692400"/>
            <a:ext cx="952500" cy="6985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797" name="Straight Arrow Connector 5"/>
          <p:cNvCxnSpPr>
            <a:cxnSpLocks noChangeShapeType="1"/>
          </p:cNvCxnSpPr>
          <p:nvPr/>
        </p:nvCxnSpPr>
        <p:spPr bwMode="auto">
          <a:xfrm rot="5400000" flipH="1" flipV="1">
            <a:off x="7264400" y="2057400"/>
            <a:ext cx="635000" cy="6350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798" name="Straight Arrow Connector 6"/>
          <p:cNvCxnSpPr>
            <a:cxnSpLocks noChangeShapeType="1"/>
          </p:cNvCxnSpPr>
          <p:nvPr/>
        </p:nvCxnSpPr>
        <p:spPr bwMode="auto">
          <a:xfrm rot="10800000">
            <a:off x="5930900" y="2120900"/>
            <a:ext cx="1333500" cy="5715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799" name="Straight Arrow Connector 7"/>
          <p:cNvCxnSpPr>
            <a:cxnSpLocks noChangeShapeType="1"/>
          </p:cNvCxnSpPr>
          <p:nvPr/>
        </p:nvCxnSpPr>
        <p:spPr bwMode="auto">
          <a:xfrm rot="16200000" flipV="1">
            <a:off x="6781800" y="3848100"/>
            <a:ext cx="762000" cy="1524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800" name="Straight Arrow Connector 8"/>
          <p:cNvCxnSpPr>
            <a:cxnSpLocks noChangeShapeType="1"/>
          </p:cNvCxnSpPr>
          <p:nvPr/>
        </p:nvCxnSpPr>
        <p:spPr bwMode="auto">
          <a:xfrm flipV="1">
            <a:off x="7239000" y="4229100"/>
            <a:ext cx="1143000" cy="762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801" name="Straight Arrow Connector 9"/>
          <p:cNvCxnSpPr>
            <a:cxnSpLocks noChangeShapeType="1"/>
          </p:cNvCxnSpPr>
          <p:nvPr/>
        </p:nvCxnSpPr>
        <p:spPr bwMode="auto">
          <a:xfrm rot="5400000">
            <a:off x="6665119" y="5893594"/>
            <a:ext cx="700087" cy="61912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802" name="Straight Arrow Connector 10"/>
          <p:cNvCxnSpPr>
            <a:cxnSpLocks noChangeShapeType="1"/>
          </p:cNvCxnSpPr>
          <p:nvPr/>
        </p:nvCxnSpPr>
        <p:spPr bwMode="auto">
          <a:xfrm rot="16200000" flipH="1">
            <a:off x="6851650" y="4692650"/>
            <a:ext cx="876300" cy="1016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2" name="Rectangle 11"/>
          <p:cNvSpPr/>
          <p:nvPr/>
        </p:nvSpPr>
        <p:spPr bwMode="auto">
          <a:xfrm>
            <a:off x="5562600" y="1828800"/>
            <a:ext cx="3200400" cy="4800600"/>
          </a:xfrm>
          <a:prstGeom prst="rect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3804" name="Isosceles Triangle 12"/>
          <p:cNvSpPr>
            <a:spLocks noChangeArrowheads="1"/>
          </p:cNvSpPr>
          <p:nvPr/>
        </p:nvSpPr>
        <p:spPr bwMode="auto">
          <a:xfrm>
            <a:off x="7010400" y="2438400"/>
            <a:ext cx="441325" cy="381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3805" name="Diamond 13"/>
          <p:cNvSpPr>
            <a:spLocks noChangeArrowheads="1"/>
          </p:cNvSpPr>
          <p:nvPr/>
        </p:nvSpPr>
        <p:spPr bwMode="auto">
          <a:xfrm>
            <a:off x="7010400" y="4076700"/>
            <a:ext cx="444500" cy="444500"/>
          </a:xfrm>
          <a:prstGeom prst="diamond">
            <a:avLst/>
          </a:prstGeom>
          <a:solidFill>
            <a:srgbClr val="006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3806" name="Oval 14"/>
          <p:cNvSpPr>
            <a:spLocks noChangeArrowheads="1"/>
          </p:cNvSpPr>
          <p:nvPr/>
        </p:nvSpPr>
        <p:spPr bwMode="auto">
          <a:xfrm>
            <a:off x="7096125" y="5638800"/>
            <a:ext cx="381000" cy="381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6400800" y="1228725"/>
            <a:ext cx="1600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00000"/>
                </a:solidFill>
                <a:cs typeface="Arial" charset="0"/>
              </a:rPr>
              <a:t>Model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57200" y="3581400"/>
            <a:ext cx="4724400" cy="3048000"/>
          </a:xfrm>
          <a:prstGeom prst="rect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1676400" y="3048000"/>
            <a:ext cx="236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00000"/>
                </a:solidFill>
                <a:cs typeface="Arial" charset="0"/>
              </a:rPr>
              <a:t>Test image</a:t>
            </a:r>
          </a:p>
        </p:txBody>
      </p:sp>
      <p:sp>
        <p:nvSpPr>
          <p:cNvPr id="33810" name="Freeform 5"/>
          <p:cNvSpPr>
            <a:spLocks/>
          </p:cNvSpPr>
          <p:nvPr/>
        </p:nvSpPr>
        <p:spPr bwMode="auto">
          <a:xfrm>
            <a:off x="1600200" y="3937000"/>
            <a:ext cx="3429000" cy="2387600"/>
          </a:xfrm>
          <a:custGeom>
            <a:avLst/>
            <a:gdLst>
              <a:gd name="T0" fmla="*/ 2147483647 w 2592"/>
              <a:gd name="T1" fmla="*/ 2147483647 h 1805"/>
              <a:gd name="T2" fmla="*/ 2147483647 w 2592"/>
              <a:gd name="T3" fmla="*/ 2147483647 h 1805"/>
              <a:gd name="T4" fmla="*/ 2147483647 w 2592"/>
              <a:gd name="T5" fmla="*/ 2147483647 h 1805"/>
              <a:gd name="T6" fmla="*/ 2147483647 w 2592"/>
              <a:gd name="T7" fmla="*/ 2147483647 h 1805"/>
              <a:gd name="T8" fmla="*/ 2147483647 w 2592"/>
              <a:gd name="T9" fmla="*/ 2147483647 h 1805"/>
              <a:gd name="T10" fmla="*/ 2147483647 w 2592"/>
              <a:gd name="T11" fmla="*/ 2147483647 h 1805"/>
              <a:gd name="T12" fmla="*/ 2147483647 w 2592"/>
              <a:gd name="T13" fmla="*/ 2147483647 h 1805"/>
              <a:gd name="T14" fmla="*/ 2147483647 w 2592"/>
              <a:gd name="T15" fmla="*/ 2147483647 h 18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805"/>
              <a:gd name="T26" fmla="*/ 2592 w 2592"/>
              <a:gd name="T27" fmla="*/ 1805 h 180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805">
                <a:moveTo>
                  <a:pt x="91" y="371"/>
                </a:moveTo>
                <a:cubicBezTo>
                  <a:pt x="180" y="111"/>
                  <a:pt x="799" y="42"/>
                  <a:pt x="1134" y="21"/>
                </a:cubicBezTo>
                <a:cubicBezTo>
                  <a:pt x="1469" y="0"/>
                  <a:pt x="1938" y="106"/>
                  <a:pt x="2099" y="247"/>
                </a:cubicBezTo>
                <a:cubicBezTo>
                  <a:pt x="2260" y="388"/>
                  <a:pt x="2020" y="703"/>
                  <a:pt x="2099" y="868"/>
                </a:cubicBezTo>
                <a:cubicBezTo>
                  <a:pt x="2178" y="1034"/>
                  <a:pt x="2555" y="1101"/>
                  <a:pt x="2574" y="1241"/>
                </a:cubicBezTo>
                <a:cubicBezTo>
                  <a:pt x="2592" y="1381"/>
                  <a:pt x="2537" y="1650"/>
                  <a:pt x="2209" y="1707"/>
                </a:cubicBezTo>
                <a:cubicBezTo>
                  <a:pt x="1880" y="1764"/>
                  <a:pt x="955" y="1805"/>
                  <a:pt x="602" y="1582"/>
                </a:cubicBezTo>
                <a:cubicBezTo>
                  <a:pt x="249" y="1360"/>
                  <a:pt x="0" y="651"/>
                  <a:pt x="91" y="371"/>
                </a:cubicBezTo>
                <a:close/>
              </a:path>
            </a:pathLst>
          </a:custGeom>
          <a:solidFill>
            <a:srgbClr val="FFCC99">
              <a:alpha val="30000"/>
            </a:srgbClr>
          </a:solidFill>
          <a:ln w="50800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1" name="Oval 9"/>
          <p:cNvSpPr>
            <a:spLocks noChangeArrowheads="1"/>
          </p:cNvSpPr>
          <p:nvPr/>
        </p:nvSpPr>
        <p:spPr bwMode="auto">
          <a:xfrm>
            <a:off x="3225800" y="5181600"/>
            <a:ext cx="127000" cy="127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cxnSp>
        <p:nvCxnSpPr>
          <p:cNvPr id="74" name="Straight Arrow Connector 73"/>
          <p:cNvCxnSpPr>
            <a:cxnSpLocks noChangeShapeType="1"/>
          </p:cNvCxnSpPr>
          <p:nvPr/>
        </p:nvCxnSpPr>
        <p:spPr bwMode="auto">
          <a:xfrm rot="5400000">
            <a:off x="940594" y="5755481"/>
            <a:ext cx="700088" cy="61912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75" name="Oval 9"/>
          <p:cNvSpPr>
            <a:spLocks noChangeArrowheads="1"/>
          </p:cNvSpPr>
          <p:nvPr/>
        </p:nvSpPr>
        <p:spPr bwMode="auto">
          <a:xfrm>
            <a:off x="863600" y="6400800"/>
            <a:ext cx="127000" cy="127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0" name="Oval 89"/>
          <p:cNvSpPr>
            <a:spLocks noChangeArrowheads="1"/>
          </p:cNvSpPr>
          <p:nvPr/>
        </p:nvSpPr>
        <p:spPr bwMode="auto">
          <a:xfrm>
            <a:off x="3048000" y="4876800"/>
            <a:ext cx="609600" cy="609600"/>
          </a:xfrm>
          <a:prstGeom prst="ellipse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77"/>
          <p:cNvGrpSpPr>
            <a:grpSpLocks/>
          </p:cNvGrpSpPr>
          <p:nvPr/>
        </p:nvGrpSpPr>
        <p:grpSpPr bwMode="auto">
          <a:xfrm>
            <a:off x="685800" y="3733800"/>
            <a:ext cx="1295400" cy="1638300"/>
            <a:chOff x="685800" y="3733800"/>
            <a:chExt cx="1295400" cy="1638563"/>
          </a:xfrm>
        </p:grpSpPr>
        <p:cxnSp>
          <p:nvCxnSpPr>
            <p:cNvPr id="33867" name="Straight Arrow Connector 34"/>
            <p:cNvCxnSpPr>
              <a:cxnSpLocks noChangeShapeType="1"/>
            </p:cNvCxnSpPr>
            <p:nvPr/>
          </p:nvCxnSpPr>
          <p:spPr bwMode="auto">
            <a:xfrm rot="16200000" flipV="1">
              <a:off x="381000" y="4038600"/>
              <a:ext cx="762000" cy="1524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68" name="Straight Arrow Connector 35"/>
            <p:cNvCxnSpPr>
              <a:cxnSpLocks noChangeShapeType="1"/>
            </p:cNvCxnSpPr>
            <p:nvPr/>
          </p:nvCxnSpPr>
          <p:spPr bwMode="auto">
            <a:xfrm flipV="1">
              <a:off x="838200" y="4419600"/>
              <a:ext cx="1143000" cy="762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69" name="Straight Arrow Connector 36"/>
            <p:cNvCxnSpPr>
              <a:cxnSpLocks noChangeShapeType="1"/>
            </p:cNvCxnSpPr>
            <p:nvPr/>
          </p:nvCxnSpPr>
          <p:spPr bwMode="auto">
            <a:xfrm rot="16200000" flipH="1">
              <a:off x="450718" y="4883281"/>
              <a:ext cx="876564" cy="1016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3" name="Group 78"/>
          <p:cNvGrpSpPr>
            <a:grpSpLocks/>
          </p:cNvGrpSpPr>
          <p:nvPr/>
        </p:nvGrpSpPr>
        <p:grpSpPr bwMode="auto">
          <a:xfrm>
            <a:off x="863600" y="4343400"/>
            <a:ext cx="1244600" cy="1193800"/>
            <a:chOff x="863600" y="4343400"/>
            <a:chExt cx="1244600" cy="1193800"/>
          </a:xfrm>
        </p:grpSpPr>
        <p:sp>
          <p:nvSpPr>
            <p:cNvPr id="38" name="Oval 9"/>
            <p:cNvSpPr>
              <a:spLocks noChangeArrowheads="1"/>
            </p:cNvSpPr>
            <p:nvPr/>
          </p:nvSpPr>
          <p:spPr bwMode="auto">
            <a:xfrm>
              <a:off x="863600" y="54102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1981200" y="43434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" name="Group 79"/>
          <p:cNvGrpSpPr>
            <a:grpSpLocks/>
          </p:cNvGrpSpPr>
          <p:nvPr/>
        </p:nvGrpSpPr>
        <p:grpSpPr bwMode="auto">
          <a:xfrm>
            <a:off x="1066800" y="3797300"/>
            <a:ext cx="2286000" cy="1333500"/>
            <a:chOff x="1066800" y="3797300"/>
            <a:chExt cx="2286000" cy="1333500"/>
          </a:xfrm>
        </p:grpSpPr>
        <p:cxnSp>
          <p:nvCxnSpPr>
            <p:cNvPr id="33862" name="Straight Arrow Connector 60"/>
            <p:cNvCxnSpPr>
              <a:cxnSpLocks noChangeShapeType="1"/>
            </p:cNvCxnSpPr>
            <p:nvPr/>
          </p:nvCxnSpPr>
          <p:spPr bwMode="auto">
            <a:xfrm>
              <a:off x="2400300" y="4432300"/>
              <a:ext cx="952500" cy="6985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63" name="Straight Arrow Connector 61"/>
            <p:cNvCxnSpPr>
              <a:cxnSpLocks noChangeShapeType="1"/>
            </p:cNvCxnSpPr>
            <p:nvPr/>
          </p:nvCxnSpPr>
          <p:spPr bwMode="auto">
            <a:xfrm rot="5400000" flipH="1" flipV="1">
              <a:off x="2400300" y="3797300"/>
              <a:ext cx="635000" cy="6350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64" name="Straight Arrow Connector 62"/>
            <p:cNvCxnSpPr>
              <a:cxnSpLocks noChangeShapeType="1"/>
            </p:cNvCxnSpPr>
            <p:nvPr/>
          </p:nvCxnSpPr>
          <p:spPr bwMode="auto">
            <a:xfrm rot="10800000">
              <a:off x="1066800" y="3860800"/>
              <a:ext cx="1333500" cy="5715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20" name="Group 80"/>
          <p:cNvGrpSpPr>
            <a:grpSpLocks/>
          </p:cNvGrpSpPr>
          <p:nvPr/>
        </p:nvGrpSpPr>
        <p:grpSpPr bwMode="auto">
          <a:xfrm>
            <a:off x="914400" y="3657600"/>
            <a:ext cx="2641600" cy="1600200"/>
            <a:chOff x="914400" y="3657600"/>
            <a:chExt cx="2641600" cy="1600200"/>
          </a:xfrm>
        </p:grpSpPr>
        <p:sp>
          <p:nvSpPr>
            <p:cNvPr id="44" name="Oval 9"/>
            <p:cNvSpPr>
              <a:spLocks noChangeArrowheads="1"/>
            </p:cNvSpPr>
            <p:nvPr/>
          </p:nvSpPr>
          <p:spPr bwMode="auto">
            <a:xfrm>
              <a:off x="3429000" y="51308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4" name="Oval 9"/>
            <p:cNvSpPr>
              <a:spLocks noChangeArrowheads="1"/>
            </p:cNvSpPr>
            <p:nvPr/>
          </p:nvSpPr>
          <p:spPr bwMode="auto">
            <a:xfrm>
              <a:off x="3073400" y="36576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914400" y="38100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21" name="Group 81"/>
          <p:cNvGrpSpPr>
            <a:grpSpLocks/>
          </p:cNvGrpSpPr>
          <p:nvPr/>
        </p:nvGrpSpPr>
        <p:grpSpPr bwMode="auto">
          <a:xfrm>
            <a:off x="3124200" y="3505200"/>
            <a:ext cx="1295400" cy="1638300"/>
            <a:chOff x="3124200" y="3505200"/>
            <a:chExt cx="1295400" cy="1638563"/>
          </a:xfrm>
        </p:grpSpPr>
        <p:cxnSp>
          <p:nvCxnSpPr>
            <p:cNvPr id="33856" name="Straight Arrow Connector 40"/>
            <p:cNvCxnSpPr>
              <a:cxnSpLocks noChangeShapeType="1"/>
            </p:cNvCxnSpPr>
            <p:nvPr/>
          </p:nvCxnSpPr>
          <p:spPr bwMode="auto">
            <a:xfrm rot="16200000" flipV="1">
              <a:off x="2819400" y="3810000"/>
              <a:ext cx="762000" cy="1524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57" name="Straight Arrow Connector 41"/>
            <p:cNvCxnSpPr>
              <a:cxnSpLocks noChangeShapeType="1"/>
            </p:cNvCxnSpPr>
            <p:nvPr/>
          </p:nvCxnSpPr>
          <p:spPr bwMode="auto">
            <a:xfrm flipV="1">
              <a:off x="3276600" y="4191000"/>
              <a:ext cx="1143000" cy="762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58" name="Straight Arrow Connector 42"/>
            <p:cNvCxnSpPr>
              <a:cxnSpLocks noChangeShapeType="1"/>
            </p:cNvCxnSpPr>
            <p:nvPr/>
          </p:nvCxnSpPr>
          <p:spPr bwMode="auto">
            <a:xfrm rot="16200000" flipH="1">
              <a:off x="2889118" y="4654681"/>
              <a:ext cx="876564" cy="1016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24" name="Group 82"/>
          <p:cNvGrpSpPr>
            <a:grpSpLocks/>
          </p:cNvGrpSpPr>
          <p:nvPr/>
        </p:nvGrpSpPr>
        <p:grpSpPr bwMode="auto">
          <a:xfrm>
            <a:off x="3352800" y="4114800"/>
            <a:ext cx="1219200" cy="1193800"/>
            <a:chOff x="3352800" y="4114800"/>
            <a:chExt cx="1219200" cy="1193800"/>
          </a:xfrm>
        </p:grpSpPr>
        <p:sp>
          <p:nvSpPr>
            <p:cNvPr id="45" name="Oval 9"/>
            <p:cNvSpPr>
              <a:spLocks noChangeArrowheads="1"/>
            </p:cNvSpPr>
            <p:nvPr/>
          </p:nvSpPr>
          <p:spPr bwMode="auto">
            <a:xfrm>
              <a:off x="4445000" y="41148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8" name="Oval 9"/>
            <p:cNvSpPr>
              <a:spLocks noChangeArrowheads="1"/>
            </p:cNvSpPr>
            <p:nvPr/>
          </p:nvSpPr>
          <p:spPr bwMode="auto">
            <a:xfrm>
              <a:off x="3352800" y="51816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cxnSp>
        <p:nvCxnSpPr>
          <p:cNvPr id="73" name="Straight Arrow Connector 72"/>
          <p:cNvCxnSpPr>
            <a:cxnSpLocks noChangeShapeType="1"/>
            <a:endCxn id="71" idx="2"/>
          </p:cNvCxnSpPr>
          <p:nvPr/>
        </p:nvCxnSpPr>
        <p:spPr bwMode="auto">
          <a:xfrm rot="10800000" flipV="1">
            <a:off x="3352800" y="4495800"/>
            <a:ext cx="685800" cy="6731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40" name="Group 83"/>
          <p:cNvGrpSpPr>
            <a:grpSpLocks/>
          </p:cNvGrpSpPr>
          <p:nvPr/>
        </p:nvGrpSpPr>
        <p:grpSpPr bwMode="auto">
          <a:xfrm>
            <a:off x="1930400" y="4445000"/>
            <a:ext cx="1295400" cy="1638300"/>
            <a:chOff x="1930400" y="4445000"/>
            <a:chExt cx="1295400" cy="1638563"/>
          </a:xfrm>
        </p:grpSpPr>
        <p:cxnSp>
          <p:nvCxnSpPr>
            <p:cNvPr id="33851" name="Straight Arrow Connector 46"/>
            <p:cNvCxnSpPr>
              <a:cxnSpLocks noChangeShapeType="1"/>
            </p:cNvCxnSpPr>
            <p:nvPr/>
          </p:nvCxnSpPr>
          <p:spPr bwMode="auto">
            <a:xfrm rot="16200000" flipV="1">
              <a:off x="1625600" y="4749800"/>
              <a:ext cx="762000" cy="1524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52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2082800" y="5130800"/>
              <a:ext cx="1143000" cy="762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53" name="Straight Arrow Connector 48"/>
            <p:cNvCxnSpPr>
              <a:cxnSpLocks noChangeShapeType="1"/>
            </p:cNvCxnSpPr>
            <p:nvPr/>
          </p:nvCxnSpPr>
          <p:spPr bwMode="auto">
            <a:xfrm rot="16200000" flipH="1">
              <a:off x="1695318" y="5594481"/>
              <a:ext cx="876564" cy="1016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46" name="Group 84"/>
          <p:cNvGrpSpPr>
            <a:grpSpLocks/>
          </p:cNvGrpSpPr>
          <p:nvPr/>
        </p:nvGrpSpPr>
        <p:grpSpPr bwMode="auto">
          <a:xfrm>
            <a:off x="1854200" y="4292600"/>
            <a:ext cx="1549400" cy="1955800"/>
            <a:chOff x="1854200" y="4292600"/>
            <a:chExt cx="1549400" cy="1955800"/>
          </a:xfrm>
        </p:grpSpPr>
        <p:sp>
          <p:nvSpPr>
            <p:cNvPr id="50" name="Oval 9"/>
            <p:cNvSpPr>
              <a:spLocks noChangeArrowheads="1"/>
            </p:cNvSpPr>
            <p:nvPr/>
          </p:nvSpPr>
          <p:spPr bwMode="auto">
            <a:xfrm>
              <a:off x="2108200" y="61214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" name="Oval 9"/>
            <p:cNvSpPr>
              <a:spLocks noChangeArrowheads="1"/>
            </p:cNvSpPr>
            <p:nvPr/>
          </p:nvSpPr>
          <p:spPr bwMode="auto">
            <a:xfrm>
              <a:off x="1854200" y="42926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4" name="Oval 9"/>
            <p:cNvSpPr>
              <a:spLocks noChangeArrowheads="1"/>
            </p:cNvSpPr>
            <p:nvPr/>
          </p:nvSpPr>
          <p:spPr bwMode="auto">
            <a:xfrm>
              <a:off x="3276600" y="50292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56" name="Group 85"/>
          <p:cNvGrpSpPr>
            <a:grpSpLocks/>
          </p:cNvGrpSpPr>
          <p:nvPr/>
        </p:nvGrpSpPr>
        <p:grpSpPr bwMode="auto">
          <a:xfrm>
            <a:off x="1371600" y="5194300"/>
            <a:ext cx="2286000" cy="1333500"/>
            <a:chOff x="1371600" y="5194300"/>
            <a:chExt cx="2286000" cy="1333500"/>
          </a:xfrm>
        </p:grpSpPr>
        <p:cxnSp>
          <p:nvCxnSpPr>
            <p:cNvPr id="33845" name="Straight Arrow Connector 30"/>
            <p:cNvCxnSpPr>
              <a:cxnSpLocks noChangeShapeType="1"/>
            </p:cNvCxnSpPr>
            <p:nvPr/>
          </p:nvCxnSpPr>
          <p:spPr bwMode="auto">
            <a:xfrm>
              <a:off x="2705100" y="5829300"/>
              <a:ext cx="952500" cy="6985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46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2705100" y="5194300"/>
              <a:ext cx="635000" cy="6350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47" name="Straight Arrow Connector 32"/>
            <p:cNvCxnSpPr>
              <a:cxnSpLocks noChangeShapeType="1"/>
            </p:cNvCxnSpPr>
            <p:nvPr/>
          </p:nvCxnSpPr>
          <p:spPr bwMode="auto">
            <a:xfrm rot="10800000">
              <a:off x="1371600" y="5257800"/>
              <a:ext cx="1333500" cy="5715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66" name="Group 86"/>
          <p:cNvGrpSpPr>
            <a:grpSpLocks/>
          </p:cNvGrpSpPr>
          <p:nvPr/>
        </p:nvGrpSpPr>
        <p:grpSpPr bwMode="auto">
          <a:xfrm>
            <a:off x="1219200" y="5105400"/>
            <a:ext cx="2565400" cy="1524000"/>
            <a:chOff x="1219200" y="5105400"/>
            <a:chExt cx="2565400" cy="1524000"/>
          </a:xfrm>
        </p:grpSpPr>
        <p:sp>
          <p:nvSpPr>
            <p:cNvPr id="59" name="Oval 9"/>
            <p:cNvSpPr>
              <a:spLocks noChangeArrowheads="1"/>
            </p:cNvSpPr>
            <p:nvPr/>
          </p:nvSpPr>
          <p:spPr bwMode="auto">
            <a:xfrm>
              <a:off x="1219200" y="52070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0" name="Oval 9"/>
            <p:cNvSpPr>
              <a:spLocks noChangeArrowheads="1"/>
            </p:cNvSpPr>
            <p:nvPr/>
          </p:nvSpPr>
          <p:spPr bwMode="auto">
            <a:xfrm>
              <a:off x="3657600" y="65024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1" name="Oval 9"/>
            <p:cNvSpPr>
              <a:spLocks noChangeArrowheads="1"/>
            </p:cNvSpPr>
            <p:nvPr/>
          </p:nvSpPr>
          <p:spPr bwMode="auto">
            <a:xfrm>
              <a:off x="3352800" y="51054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67" name="Group 87"/>
          <p:cNvGrpSpPr>
            <a:grpSpLocks/>
          </p:cNvGrpSpPr>
          <p:nvPr/>
        </p:nvGrpSpPr>
        <p:grpSpPr bwMode="auto">
          <a:xfrm>
            <a:off x="3454400" y="5207000"/>
            <a:ext cx="1295400" cy="1638300"/>
            <a:chOff x="3454400" y="5207000"/>
            <a:chExt cx="1295400" cy="1638563"/>
          </a:xfrm>
        </p:grpSpPr>
        <p:cxnSp>
          <p:nvCxnSpPr>
            <p:cNvPr id="33839" name="Straight Arrow Connector 52"/>
            <p:cNvCxnSpPr>
              <a:cxnSpLocks noChangeShapeType="1"/>
            </p:cNvCxnSpPr>
            <p:nvPr/>
          </p:nvCxnSpPr>
          <p:spPr bwMode="auto">
            <a:xfrm rot="16200000" flipV="1">
              <a:off x="3149600" y="5511800"/>
              <a:ext cx="762000" cy="1524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40" name="Straight Arrow Connector 53"/>
            <p:cNvCxnSpPr>
              <a:cxnSpLocks noChangeShapeType="1"/>
            </p:cNvCxnSpPr>
            <p:nvPr/>
          </p:nvCxnSpPr>
          <p:spPr bwMode="auto">
            <a:xfrm flipV="1">
              <a:off x="3606800" y="5892800"/>
              <a:ext cx="1143000" cy="762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41" name="Straight Arrow Connector 54"/>
            <p:cNvCxnSpPr>
              <a:cxnSpLocks noChangeShapeType="1"/>
            </p:cNvCxnSpPr>
            <p:nvPr/>
          </p:nvCxnSpPr>
          <p:spPr bwMode="auto">
            <a:xfrm rot="16200000" flipH="1">
              <a:off x="3219318" y="6356481"/>
              <a:ext cx="876564" cy="1016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68" name="Group 88"/>
          <p:cNvGrpSpPr>
            <a:grpSpLocks/>
          </p:cNvGrpSpPr>
          <p:nvPr/>
        </p:nvGrpSpPr>
        <p:grpSpPr bwMode="auto">
          <a:xfrm>
            <a:off x="3378200" y="5029200"/>
            <a:ext cx="1549400" cy="914400"/>
            <a:chOff x="3378200" y="5029200"/>
            <a:chExt cx="1549400" cy="914400"/>
          </a:xfrm>
        </p:grpSpPr>
        <p:sp>
          <p:nvSpPr>
            <p:cNvPr id="57" name="Oval 9"/>
            <p:cNvSpPr>
              <a:spLocks noChangeArrowheads="1"/>
            </p:cNvSpPr>
            <p:nvPr/>
          </p:nvSpPr>
          <p:spPr bwMode="auto">
            <a:xfrm>
              <a:off x="4800600" y="58166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6" name="Oval 9"/>
            <p:cNvSpPr>
              <a:spLocks noChangeArrowheads="1"/>
            </p:cNvSpPr>
            <p:nvPr/>
          </p:nvSpPr>
          <p:spPr bwMode="auto">
            <a:xfrm>
              <a:off x="3378200" y="50292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33828" name="Group 90"/>
          <p:cNvGrpSpPr>
            <a:grpSpLocks/>
          </p:cNvGrpSpPr>
          <p:nvPr/>
        </p:nvGrpSpPr>
        <p:grpSpPr bwMode="auto">
          <a:xfrm>
            <a:off x="609600" y="4038600"/>
            <a:ext cx="3581400" cy="2159000"/>
            <a:chOff x="609600" y="4038600"/>
            <a:chExt cx="3581400" cy="2159000"/>
          </a:xfrm>
        </p:grpSpPr>
        <p:sp>
          <p:nvSpPr>
            <p:cNvPr id="33829" name="Isosceles Triangle 21"/>
            <p:cNvSpPr>
              <a:spLocks noChangeArrowheads="1"/>
            </p:cNvSpPr>
            <p:nvPr/>
          </p:nvSpPr>
          <p:spPr bwMode="auto">
            <a:xfrm>
              <a:off x="2171700" y="4165600"/>
              <a:ext cx="441960" cy="381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3830" name="Diamond 24"/>
            <p:cNvSpPr>
              <a:spLocks noChangeArrowheads="1"/>
            </p:cNvSpPr>
            <p:nvPr/>
          </p:nvSpPr>
          <p:spPr bwMode="auto">
            <a:xfrm>
              <a:off x="3060700" y="4038600"/>
              <a:ext cx="444500" cy="444500"/>
            </a:xfrm>
            <a:prstGeom prst="diamond">
              <a:avLst/>
            </a:prstGeom>
            <a:solidFill>
              <a:srgbClr val="0066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3831" name="Diamond 25"/>
            <p:cNvSpPr>
              <a:spLocks noChangeArrowheads="1"/>
            </p:cNvSpPr>
            <p:nvPr/>
          </p:nvSpPr>
          <p:spPr bwMode="auto">
            <a:xfrm>
              <a:off x="1828800" y="4991100"/>
              <a:ext cx="444500" cy="444500"/>
            </a:xfrm>
            <a:prstGeom prst="diamond">
              <a:avLst/>
            </a:prstGeom>
            <a:solidFill>
              <a:srgbClr val="0066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3832" name="Oval 27"/>
            <p:cNvSpPr>
              <a:spLocks noChangeArrowheads="1"/>
            </p:cNvSpPr>
            <p:nvPr/>
          </p:nvSpPr>
          <p:spPr bwMode="auto">
            <a:xfrm>
              <a:off x="3810000" y="4343400"/>
              <a:ext cx="381000" cy="381000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3833" name="Oval 29"/>
            <p:cNvSpPr>
              <a:spLocks noChangeArrowheads="1"/>
            </p:cNvSpPr>
            <p:nvPr/>
          </p:nvSpPr>
          <p:spPr bwMode="auto">
            <a:xfrm>
              <a:off x="1371600" y="5562600"/>
              <a:ext cx="381000" cy="381000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3834" name="Diamond 28"/>
            <p:cNvSpPr>
              <a:spLocks noChangeArrowheads="1"/>
            </p:cNvSpPr>
            <p:nvPr/>
          </p:nvSpPr>
          <p:spPr bwMode="auto">
            <a:xfrm>
              <a:off x="609600" y="4267200"/>
              <a:ext cx="444500" cy="444500"/>
            </a:xfrm>
            <a:prstGeom prst="diamond">
              <a:avLst/>
            </a:prstGeom>
            <a:solidFill>
              <a:srgbClr val="0066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3835" name="Isosceles Triangle 22"/>
            <p:cNvSpPr>
              <a:spLocks noChangeArrowheads="1"/>
            </p:cNvSpPr>
            <p:nvPr/>
          </p:nvSpPr>
          <p:spPr bwMode="auto">
            <a:xfrm>
              <a:off x="2489200" y="5562600"/>
              <a:ext cx="441960" cy="381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3836" name="Diamond 26"/>
            <p:cNvSpPr>
              <a:spLocks noChangeArrowheads="1"/>
            </p:cNvSpPr>
            <p:nvPr/>
          </p:nvSpPr>
          <p:spPr bwMode="auto">
            <a:xfrm>
              <a:off x="3378200" y="5753100"/>
              <a:ext cx="444500" cy="444500"/>
            </a:xfrm>
            <a:prstGeom prst="diamond">
              <a:avLst/>
            </a:prstGeom>
            <a:solidFill>
              <a:srgbClr val="0066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Svetlana </a:t>
            </a:r>
            <a:r>
              <a:rPr lang="en-US" sz="1000" dirty="0" err="1">
                <a:solidFill>
                  <a:srgbClr val="000000"/>
                </a:solidFill>
              </a:rPr>
              <a:t>Lazebnik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57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5" grpId="0" animBg="1"/>
      <p:bldP spid="9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Hough for object detection</a:t>
            </a:r>
          </a:p>
        </p:txBody>
      </p:sp>
      <p:sp>
        <p:nvSpPr>
          <p:cNvPr id="143975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Index displacements by “visual codeword”</a:t>
            </a:r>
            <a:endParaRPr lang="en-US" dirty="0"/>
          </a:p>
        </p:txBody>
      </p:sp>
      <p:sp>
        <p:nvSpPr>
          <p:cNvPr id="1439748" name="Rectangle 4"/>
          <p:cNvSpPr>
            <a:spLocks noChangeArrowheads="1"/>
          </p:cNvSpPr>
          <p:nvPr/>
        </p:nvSpPr>
        <p:spPr bwMode="auto">
          <a:xfrm>
            <a:off x="304800" y="5649687"/>
            <a:ext cx="86106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cs typeface="Arial" pitchFamily="34" charset="0"/>
              </a:rPr>
              <a:t>B. </a:t>
            </a:r>
            <a:r>
              <a:rPr lang="en-US" dirty="0" err="1">
                <a:solidFill>
                  <a:srgbClr val="000000"/>
                </a:solidFill>
                <a:cs typeface="Arial" pitchFamily="34" charset="0"/>
              </a:rPr>
              <a:t>Leibe</a:t>
            </a:r>
            <a:r>
              <a:rPr lang="en-US" dirty="0">
                <a:solidFill>
                  <a:srgbClr val="000000"/>
                </a:solidFill>
                <a:cs typeface="Arial" pitchFamily="34" charset="0"/>
              </a:rPr>
              <a:t>, A. </a:t>
            </a:r>
            <a:r>
              <a:rPr lang="en-US" dirty="0" err="1">
                <a:solidFill>
                  <a:srgbClr val="000000"/>
                </a:solidFill>
                <a:cs typeface="Arial" pitchFamily="34" charset="0"/>
              </a:rPr>
              <a:t>Leonardis</a:t>
            </a:r>
            <a:r>
              <a:rPr lang="en-US" dirty="0">
                <a:solidFill>
                  <a:srgbClr val="000000"/>
                </a:solidFill>
                <a:cs typeface="Arial" pitchFamily="34" charset="0"/>
              </a:rPr>
              <a:t>, and B. </a:t>
            </a:r>
            <a:r>
              <a:rPr lang="en-US" dirty="0" err="1">
                <a:solidFill>
                  <a:srgbClr val="000000"/>
                </a:solidFill>
                <a:cs typeface="Arial" pitchFamily="34" charset="0"/>
              </a:rPr>
              <a:t>Schiele</a:t>
            </a:r>
            <a:r>
              <a:rPr lang="en-US" dirty="0">
                <a:solidFill>
                  <a:srgbClr val="000000"/>
                </a:solidFill>
                <a:cs typeface="Arial" pitchFamily="34" charset="0"/>
              </a:rPr>
              <a:t>, </a:t>
            </a:r>
            <a:r>
              <a:rPr lang="en-US" dirty="0">
                <a:solidFill>
                  <a:srgbClr val="000000"/>
                </a:solidFill>
                <a:cs typeface="Arial" pitchFamily="34" charset="0"/>
                <a:hlinkClick r:id="rId4"/>
              </a:rPr>
              <a:t>Combined Object Categorization and Segmentation with an Implicit Shape Model</a:t>
            </a:r>
            <a:r>
              <a:rPr lang="en-US" dirty="0">
                <a:solidFill>
                  <a:srgbClr val="000000"/>
                </a:solidFill>
                <a:cs typeface="Arial" pitchFamily="34" charset="0"/>
              </a:rPr>
              <a:t>, ECCV Workshop on Statistical Learning in Computer Vision 2004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533400" y="2159000"/>
            <a:ext cx="4648200" cy="3389313"/>
            <a:chOff x="336" y="1360"/>
            <a:chExt cx="2928" cy="2135"/>
          </a:xfrm>
        </p:grpSpPr>
        <p:pic>
          <p:nvPicPr>
            <p:cNvPr id="1439752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6" y="1360"/>
              <a:ext cx="2928" cy="1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9754" name="Rectangle 10"/>
            <p:cNvSpPr>
              <a:spLocks noChangeArrowheads="1"/>
            </p:cNvSpPr>
            <p:nvPr/>
          </p:nvSpPr>
          <p:spPr bwMode="auto">
            <a:xfrm>
              <a:off x="913" y="2121"/>
              <a:ext cx="495" cy="46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439755" name="Rectangle 11"/>
            <p:cNvSpPr>
              <a:spLocks noChangeArrowheads="1"/>
            </p:cNvSpPr>
            <p:nvPr/>
          </p:nvSpPr>
          <p:spPr bwMode="auto">
            <a:xfrm>
              <a:off x="2522" y="2159"/>
              <a:ext cx="495" cy="46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439756" name="Line 12"/>
            <p:cNvSpPr>
              <a:spLocks noChangeShapeType="1"/>
            </p:cNvSpPr>
            <p:nvPr/>
          </p:nvSpPr>
          <p:spPr bwMode="auto">
            <a:xfrm flipV="1">
              <a:off x="1161" y="2198"/>
              <a:ext cx="742" cy="155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439757" name="Freeform 13"/>
            <p:cNvSpPr>
              <a:spLocks/>
            </p:cNvSpPr>
            <p:nvPr/>
          </p:nvSpPr>
          <p:spPr bwMode="auto">
            <a:xfrm>
              <a:off x="1976" y="2202"/>
              <a:ext cx="779" cy="189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439758" name="Oval 14"/>
            <p:cNvSpPr>
              <a:spLocks noChangeArrowheads="1"/>
            </p:cNvSpPr>
            <p:nvPr/>
          </p:nvSpPr>
          <p:spPr bwMode="auto">
            <a:xfrm>
              <a:off x="1903" y="2159"/>
              <a:ext cx="83" cy="7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439760" name="Text Box 16"/>
            <p:cNvSpPr txBox="1">
              <a:spLocks noChangeArrowheads="1"/>
            </p:cNvSpPr>
            <p:nvPr/>
          </p:nvSpPr>
          <p:spPr bwMode="auto">
            <a:xfrm>
              <a:off x="1344" y="3264"/>
              <a:ext cx="10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cs typeface="Arial" pitchFamily="34" charset="0"/>
                </a:rPr>
                <a:t>training image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5943600" y="3429001"/>
            <a:ext cx="2592388" cy="1712913"/>
            <a:chOff x="3744" y="2160"/>
            <a:chExt cx="1633" cy="1079"/>
          </a:xfrm>
        </p:grpSpPr>
        <p:graphicFrame>
          <p:nvGraphicFramePr>
            <p:cNvPr id="1439761" name="Object 17"/>
            <p:cNvGraphicFramePr>
              <a:graphicFrameLocks noChangeAspect="1"/>
            </p:cNvGraphicFramePr>
            <p:nvPr/>
          </p:nvGraphicFramePr>
          <p:xfrm>
            <a:off x="4320" y="2160"/>
            <a:ext cx="480" cy="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71" name="Image" r:id="rId6" imgW="1066291" imgH="1041270" progId="">
                    <p:embed/>
                  </p:oleObj>
                </mc:Choice>
                <mc:Fallback>
                  <p:oleObj name="Image" r:id="rId6" imgW="1066291" imgH="104127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160"/>
                          <a:ext cx="480" cy="468"/>
                        </a:xfrm>
                        <a:prstGeom prst="rect">
                          <a:avLst/>
                        </a:prstGeom>
                        <a:noFill/>
                        <a:ln w="50800">
                          <a:solidFill>
                            <a:srgbClr val="00FF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9763" name="Line 19"/>
            <p:cNvSpPr>
              <a:spLocks noChangeShapeType="1"/>
            </p:cNvSpPr>
            <p:nvPr/>
          </p:nvSpPr>
          <p:spPr bwMode="auto">
            <a:xfrm flipV="1">
              <a:off x="4635" y="2233"/>
              <a:ext cx="742" cy="155"/>
            </a:xfrm>
            <a:prstGeom prst="line">
              <a:avLst/>
            </a:prstGeom>
            <a:noFill/>
            <a:ln w="50800">
              <a:solidFill>
                <a:srgbClr val="FF99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439764" name="Freeform 20"/>
            <p:cNvSpPr>
              <a:spLocks/>
            </p:cNvSpPr>
            <p:nvPr/>
          </p:nvSpPr>
          <p:spPr bwMode="auto">
            <a:xfrm>
              <a:off x="3744" y="2200"/>
              <a:ext cx="779" cy="189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99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439765" name="Text Box 21"/>
            <p:cNvSpPr txBox="1">
              <a:spLocks noChangeArrowheads="1"/>
            </p:cNvSpPr>
            <p:nvPr/>
          </p:nvSpPr>
          <p:spPr bwMode="auto">
            <a:xfrm>
              <a:off x="3767" y="2832"/>
              <a:ext cx="1557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cs typeface="Arial" pitchFamily="34" charset="0"/>
                </a:rPr>
                <a:t>“visual codeword” with</a:t>
              </a:r>
              <a:br>
                <a:rPr lang="en-US" dirty="0">
                  <a:solidFill>
                    <a:srgbClr val="000000"/>
                  </a:solidFill>
                  <a:cs typeface="Arial" pitchFamily="34" charset="0"/>
                </a:rPr>
              </a:br>
              <a:r>
                <a:rPr lang="en-US" dirty="0">
                  <a:solidFill>
                    <a:srgbClr val="000000"/>
                  </a:solidFill>
                  <a:cs typeface="Arial" pitchFamily="34" charset="0"/>
                </a:rPr>
                <a:t>displacement vectors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Svetlana </a:t>
            </a:r>
            <a:r>
              <a:rPr lang="en-US" sz="1000" dirty="0" err="1">
                <a:solidFill>
                  <a:srgbClr val="000000"/>
                </a:solidFill>
              </a:rPr>
              <a:t>Lazebnik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084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597"/>
            <a:ext cx="8229600" cy="1143000"/>
          </a:xfrm>
        </p:spPr>
        <p:txBody>
          <a:bodyPr/>
          <a:lstStyle/>
          <a:p>
            <a:r>
              <a:rPr lang="en-US" dirty="0"/>
              <a:t>Characterizing edges</a:t>
            </a:r>
          </a:p>
        </p:txBody>
      </p:sp>
      <p:sp>
        <p:nvSpPr>
          <p:cNvPr id="16387" name="Rectangle 2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An edge is a place of rapid change in the image intensity function</a:t>
            </a:r>
          </a:p>
        </p:txBody>
      </p:sp>
      <p:pic>
        <p:nvPicPr>
          <p:cNvPr id="16388" name="Picture 10" descr="step_ed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359427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389" name="Line 21"/>
          <p:cNvSpPr>
            <a:spLocks noChangeShapeType="1"/>
          </p:cNvSpPr>
          <p:nvPr/>
        </p:nvSpPr>
        <p:spPr bwMode="auto">
          <a:xfrm>
            <a:off x="228600" y="4426227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390" name="Text Box 22"/>
          <p:cNvSpPr txBox="1">
            <a:spLocks noChangeArrowheads="1"/>
          </p:cNvSpPr>
          <p:nvPr/>
        </p:nvSpPr>
        <p:spPr bwMode="auto">
          <a:xfrm>
            <a:off x="1174750" y="2978427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image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3124200" y="2718077"/>
            <a:ext cx="2851150" cy="2725738"/>
            <a:chOff x="1968" y="1420"/>
            <a:chExt cx="1796" cy="1717"/>
          </a:xfrm>
        </p:grpSpPr>
        <p:sp>
          <p:nvSpPr>
            <p:cNvPr id="16402" name="Rectangle 11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6403" name="Freeform 12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6404" name="Freeform 15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6405" name="Text Box 24"/>
            <p:cNvSpPr txBox="1">
              <a:spLocks noChangeArrowheads="1"/>
            </p:cNvSpPr>
            <p:nvPr/>
          </p:nvSpPr>
          <p:spPr bwMode="auto">
            <a:xfrm>
              <a:off x="1968" y="1420"/>
              <a:ext cx="179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intensity function</a:t>
              </a:r>
              <a:br>
                <a:rPr lang="en-US">
                  <a:solidFill>
                    <a:prstClr val="black"/>
                  </a:solidFill>
                  <a:latin typeface="Arial" charset="0"/>
                </a:rPr>
              </a:br>
              <a:r>
                <a:rPr lang="en-US">
                  <a:solidFill>
                    <a:prstClr val="black"/>
                  </a:solidFill>
                  <a:latin typeface="Arial" charset="0"/>
                </a:rPr>
                <a:t>(along horizontal scanline)</a:t>
              </a:r>
            </a:p>
          </p:txBody>
        </p:sp>
      </p:grp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6172200" y="2992715"/>
            <a:ext cx="2743200" cy="2451100"/>
            <a:chOff x="3888" y="1593"/>
            <a:chExt cx="1728" cy="1544"/>
          </a:xfrm>
        </p:grpSpPr>
        <p:sp>
          <p:nvSpPr>
            <p:cNvPr id="16397" name="Rectangle 16"/>
            <p:cNvSpPr>
              <a:spLocks noChangeArrowheads="1"/>
            </p:cNvSpPr>
            <p:nvPr/>
          </p:nvSpPr>
          <p:spPr bwMode="auto">
            <a:xfrm>
              <a:off x="3888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grpSp>
          <p:nvGrpSpPr>
            <p:cNvPr id="16398" name="Group 19"/>
            <p:cNvGrpSpPr>
              <a:grpSpLocks/>
            </p:cNvGrpSpPr>
            <p:nvPr/>
          </p:nvGrpSpPr>
          <p:grpSpPr bwMode="auto">
            <a:xfrm>
              <a:off x="3888" y="1854"/>
              <a:ext cx="1728" cy="1248"/>
              <a:chOff x="3888" y="2640"/>
              <a:chExt cx="1728" cy="1248"/>
            </a:xfrm>
          </p:grpSpPr>
          <p:sp>
            <p:nvSpPr>
              <p:cNvPr id="16400" name="Freeform 17"/>
              <p:cNvSpPr>
                <a:spLocks/>
              </p:cNvSpPr>
              <p:nvPr/>
            </p:nvSpPr>
            <p:spPr bwMode="auto">
              <a:xfrm>
                <a:off x="3888" y="3264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80 h 630"/>
                  <a:gd name="T6" fmla="*/ 399 w 909"/>
                  <a:gd name="T7" fmla="*/ 413 h 630"/>
                  <a:gd name="T8" fmla="*/ 459 w 909"/>
                  <a:gd name="T9" fmla="*/ 606 h 630"/>
                  <a:gd name="T10" fmla="*/ 528 w 909"/>
                  <a:gd name="T11" fmla="*/ 416 h 630"/>
                  <a:gd name="T12" fmla="*/ 564 w 909"/>
                  <a:gd name="T13" fmla="*/ 92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6401" name="Freeform 18"/>
              <p:cNvSpPr>
                <a:spLocks/>
              </p:cNvSpPr>
              <p:nvPr/>
            </p:nvSpPr>
            <p:spPr bwMode="auto">
              <a:xfrm flipV="1">
                <a:off x="4707" y="2640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80 h 630"/>
                  <a:gd name="T6" fmla="*/ 399 w 909"/>
                  <a:gd name="T7" fmla="*/ 413 h 630"/>
                  <a:gd name="T8" fmla="*/ 459 w 909"/>
                  <a:gd name="T9" fmla="*/ 606 h 630"/>
                  <a:gd name="T10" fmla="*/ 528 w 909"/>
                  <a:gd name="T11" fmla="*/ 416 h 630"/>
                  <a:gd name="T12" fmla="*/ 564 w 909"/>
                  <a:gd name="T13" fmla="*/ 92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  <p:sp>
          <p:nvSpPr>
            <p:cNvPr id="16399" name="Text Box 25"/>
            <p:cNvSpPr txBox="1">
              <a:spLocks noChangeArrowheads="1"/>
            </p:cNvSpPr>
            <p:nvPr/>
          </p:nvSpPr>
          <p:spPr bwMode="auto">
            <a:xfrm>
              <a:off x="4216" y="1593"/>
              <a:ext cx="10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first derivative</a:t>
              </a:r>
            </a:p>
          </p:txBody>
        </p:sp>
      </p:grp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6489700" y="3740428"/>
            <a:ext cx="2305050" cy="2859088"/>
            <a:chOff x="4088" y="2064"/>
            <a:chExt cx="1452" cy="1801"/>
          </a:xfrm>
        </p:grpSpPr>
        <p:sp>
          <p:nvSpPr>
            <p:cNvPr id="16394" name="Line 28"/>
            <p:cNvSpPr>
              <a:spLocks noChangeShapeType="1"/>
            </p:cNvSpPr>
            <p:nvPr/>
          </p:nvSpPr>
          <p:spPr bwMode="auto">
            <a:xfrm flipH="1" flipV="1">
              <a:off x="4368" y="3168"/>
              <a:ext cx="78" cy="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6395" name="Line 29"/>
            <p:cNvSpPr>
              <a:spLocks noChangeShapeType="1"/>
            </p:cNvSpPr>
            <p:nvPr/>
          </p:nvSpPr>
          <p:spPr bwMode="auto">
            <a:xfrm flipV="1">
              <a:off x="5061" y="2064"/>
              <a:ext cx="123" cy="13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6396" name="Text Box 30"/>
            <p:cNvSpPr txBox="1">
              <a:spLocks noChangeArrowheads="1"/>
            </p:cNvSpPr>
            <p:nvPr/>
          </p:nvSpPr>
          <p:spPr bwMode="auto">
            <a:xfrm>
              <a:off x="4088" y="3461"/>
              <a:ext cx="145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edges correspond to</a:t>
              </a:r>
              <a:br>
                <a:rPr lang="en-US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dirty="0" err="1">
                  <a:solidFill>
                    <a:prstClr val="black"/>
                  </a:solidFill>
                  <a:latin typeface="Arial" charset="0"/>
                </a:rPr>
                <a:t>extrema</a:t>
              </a:r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 of derivative</a:t>
              </a:r>
            </a:p>
          </p:txBody>
        </p:sp>
      </p:grpSp>
      <p:sp>
        <p:nvSpPr>
          <p:cNvPr id="22" name="TextBox 3"/>
          <p:cNvSpPr txBox="1">
            <a:spLocks noChangeArrowheads="1"/>
          </p:cNvSpPr>
          <p:nvPr/>
        </p:nvSpPr>
        <p:spPr bwMode="auto">
          <a:xfrm>
            <a:off x="7462684" y="6579267"/>
            <a:ext cx="1681316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Source: L. </a:t>
            </a:r>
            <a:r>
              <a:rPr lang="en-US" sz="1200" dirty="0" err="1">
                <a:solidFill>
                  <a:prstClr val="black"/>
                </a:solidFill>
              </a:rPr>
              <a:t>Lazebnik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621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 idx="4294967295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RANSAC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4294967295"/>
          </p:nvPr>
        </p:nvSpPr>
        <p:spPr>
          <a:xfrm>
            <a:off x="482600" y="1493838"/>
            <a:ext cx="8661400" cy="4525962"/>
          </a:xfrm>
        </p:spPr>
        <p:txBody>
          <a:bodyPr/>
          <a:lstStyle/>
          <a:p>
            <a:pPr eaLnBrk="1" hangingPunct="1"/>
            <a:r>
              <a:rPr lang="en-US" sz="2800" dirty="0" err="1"/>
              <a:t>RANdom</a:t>
            </a:r>
            <a:r>
              <a:rPr lang="en-US" sz="2800" dirty="0"/>
              <a:t> Sample Consensus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b="1" dirty="0"/>
              <a:t>Approach</a:t>
            </a:r>
            <a:r>
              <a:rPr lang="en-US" sz="2800" dirty="0"/>
              <a:t>: we want to avoid the impact of outliers, so let’s look for “inliers”, and use those only.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b="1" dirty="0"/>
              <a:t>Intuition</a:t>
            </a:r>
            <a:r>
              <a:rPr lang="en-US" sz="2800" dirty="0"/>
              <a:t>: if an outlier is chosen to compute the current fit, then the resulting line won’t have much support from rest of the points.</a:t>
            </a:r>
          </a:p>
          <a:p>
            <a:pPr eaLnBrk="1" hangingPunct="1"/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081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363"/>
            <a:ext cx="8229600" cy="1143000"/>
          </a:xfrm>
        </p:spPr>
        <p:txBody>
          <a:bodyPr/>
          <a:lstStyle/>
          <a:p>
            <a:r>
              <a:rPr lang="en-US" sz="3800" dirty="0"/>
              <a:t>RANSAC: General form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74763"/>
            <a:ext cx="8229600" cy="4525962"/>
          </a:xfrm>
        </p:spPr>
        <p:txBody>
          <a:bodyPr/>
          <a:lstStyle/>
          <a:p>
            <a:pPr marL="533400" indent="-533400">
              <a:spcAft>
                <a:spcPts val="600"/>
              </a:spcAft>
            </a:pPr>
            <a:r>
              <a:rPr lang="en-US" sz="2400" u="sng" dirty="0"/>
              <a:t>RANSAC loop</a:t>
            </a:r>
            <a:r>
              <a:rPr lang="en-US" sz="2400" dirty="0"/>
              <a:t>:</a:t>
            </a:r>
          </a:p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sz="2400" dirty="0"/>
              <a:t>Randomly select a </a:t>
            </a:r>
            <a:r>
              <a:rPr lang="en-US" sz="2400" i="1" dirty="0"/>
              <a:t>seed group</a:t>
            </a:r>
            <a:r>
              <a:rPr lang="en-US" sz="2400" dirty="0"/>
              <a:t> of </a:t>
            </a:r>
            <a:r>
              <a:rPr lang="en-US" sz="2400" b="1" i="1" dirty="0"/>
              <a:t>s</a:t>
            </a:r>
            <a:r>
              <a:rPr lang="en-US" sz="2400" b="1" dirty="0"/>
              <a:t> </a:t>
            </a:r>
            <a:r>
              <a:rPr lang="en-US" sz="2400" dirty="0"/>
              <a:t>points on which to base model estimate (e.g. </a:t>
            </a:r>
            <a:r>
              <a:rPr lang="en-US" sz="2400" b="1" i="1" dirty="0"/>
              <a:t>s</a:t>
            </a:r>
            <a:r>
              <a:rPr lang="en-US" sz="2400" dirty="0"/>
              <a:t>=2</a:t>
            </a:r>
            <a:r>
              <a:rPr lang="en-US" sz="2400" b="1" i="1" dirty="0"/>
              <a:t> </a:t>
            </a:r>
            <a:r>
              <a:rPr lang="en-US" sz="2400" dirty="0"/>
              <a:t>for a line)</a:t>
            </a:r>
            <a:endParaRPr lang="en-US" sz="2400" b="1" dirty="0"/>
          </a:p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sz="2400" dirty="0"/>
              <a:t>Fit model to these </a:t>
            </a:r>
            <a:r>
              <a:rPr lang="en-US" sz="2400" b="1" i="1" dirty="0"/>
              <a:t>s </a:t>
            </a:r>
            <a:r>
              <a:rPr lang="en-US" sz="2400" dirty="0"/>
              <a:t>points</a:t>
            </a:r>
            <a:endParaRPr lang="en-US" sz="2400" b="1" dirty="0"/>
          </a:p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sz="2400" dirty="0"/>
              <a:t>Find </a:t>
            </a:r>
            <a:r>
              <a:rPr lang="en-US" sz="2400" i="1" dirty="0"/>
              <a:t>inliers </a:t>
            </a:r>
            <a:r>
              <a:rPr lang="en-US" sz="2400" dirty="0"/>
              <a:t>to this model (i.e., points whose distance from the line is less than </a:t>
            </a:r>
            <a:r>
              <a:rPr lang="en-US" sz="2400" b="1" i="1" dirty="0"/>
              <a:t>t</a:t>
            </a:r>
            <a:r>
              <a:rPr lang="en-US" sz="2400" dirty="0"/>
              <a:t>)</a:t>
            </a:r>
          </a:p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sz="2400" dirty="0"/>
              <a:t>Repeat </a:t>
            </a:r>
            <a:r>
              <a:rPr lang="en-US" sz="2400" b="1" i="1" dirty="0"/>
              <a:t>N </a:t>
            </a:r>
            <a:r>
              <a:rPr lang="en-US" sz="2400" dirty="0"/>
              <a:t>times</a:t>
            </a:r>
            <a:br>
              <a:rPr lang="en-US" sz="2400" dirty="0"/>
            </a:br>
            <a:endParaRPr lang="en-US" sz="2400" dirty="0"/>
          </a:p>
          <a:p>
            <a:pPr marL="533400" indent="-533400">
              <a:spcAft>
                <a:spcPts val="600"/>
              </a:spcAft>
            </a:pPr>
            <a:r>
              <a:rPr lang="en-US" sz="2400" dirty="0"/>
              <a:t>Keep the model with the largest number of inliers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" y="6609979"/>
            <a:ext cx="39817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Kristen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Svetlana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Lazebnik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6417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Oval 2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6435" name="Oval 3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6436" name="Oval 4"/>
          <p:cNvSpPr>
            <a:spLocks noChangeArrowheads="1"/>
          </p:cNvSpPr>
          <p:nvPr/>
        </p:nvSpPr>
        <p:spPr bwMode="auto">
          <a:xfrm>
            <a:off x="6858000" y="2667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6437" name="Oval 5"/>
          <p:cNvSpPr>
            <a:spLocks noChangeArrowheads="1"/>
          </p:cNvSpPr>
          <p:nvPr/>
        </p:nvSpPr>
        <p:spPr bwMode="auto">
          <a:xfrm>
            <a:off x="6248400" y="2590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6438" name="Oval 6"/>
          <p:cNvSpPr>
            <a:spLocks noChangeArrowheads="1"/>
          </p:cNvSpPr>
          <p:nvPr/>
        </p:nvSpPr>
        <p:spPr bwMode="auto">
          <a:xfrm>
            <a:off x="3886200" y="2286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6439" name="Oval 7"/>
          <p:cNvSpPr>
            <a:spLocks noChangeArrowheads="1"/>
          </p:cNvSpPr>
          <p:nvPr/>
        </p:nvSpPr>
        <p:spPr bwMode="auto">
          <a:xfrm>
            <a:off x="4267200" y="2667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6440" name="Oval 8"/>
          <p:cNvSpPr>
            <a:spLocks noChangeArrowheads="1"/>
          </p:cNvSpPr>
          <p:nvPr/>
        </p:nvSpPr>
        <p:spPr bwMode="auto">
          <a:xfrm>
            <a:off x="3505200" y="3048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6441" name="Oval 9"/>
          <p:cNvSpPr>
            <a:spLocks noChangeArrowheads="1"/>
          </p:cNvSpPr>
          <p:nvPr/>
        </p:nvSpPr>
        <p:spPr bwMode="auto">
          <a:xfrm>
            <a:off x="5867400" y="685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6442" name="Oval 10"/>
          <p:cNvSpPr>
            <a:spLocks noChangeArrowheads="1"/>
          </p:cNvSpPr>
          <p:nvPr/>
        </p:nvSpPr>
        <p:spPr bwMode="auto">
          <a:xfrm>
            <a:off x="6019800" y="1295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6443" name="Oval 11"/>
          <p:cNvSpPr>
            <a:spLocks noChangeArrowheads="1"/>
          </p:cNvSpPr>
          <p:nvPr/>
        </p:nvSpPr>
        <p:spPr bwMode="auto">
          <a:xfrm>
            <a:off x="4724400" y="2209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6444" name="Oval 12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6445" name="Oval 13"/>
          <p:cNvSpPr>
            <a:spLocks noChangeArrowheads="1"/>
          </p:cNvSpPr>
          <p:nvPr/>
        </p:nvSpPr>
        <p:spPr bwMode="auto">
          <a:xfrm>
            <a:off x="6248400" y="228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6446" name="Oval 14"/>
          <p:cNvSpPr>
            <a:spLocks noChangeArrowheads="1"/>
          </p:cNvSpPr>
          <p:nvPr/>
        </p:nvSpPr>
        <p:spPr bwMode="auto">
          <a:xfrm>
            <a:off x="5562600" y="1524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6447" name="Oval 15"/>
          <p:cNvSpPr>
            <a:spLocks noChangeArrowheads="1"/>
          </p:cNvSpPr>
          <p:nvPr/>
        </p:nvSpPr>
        <p:spPr bwMode="auto">
          <a:xfrm>
            <a:off x="5334000" y="1371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6448" name="Oval 16"/>
          <p:cNvSpPr>
            <a:spLocks noChangeArrowheads="1"/>
          </p:cNvSpPr>
          <p:nvPr/>
        </p:nvSpPr>
        <p:spPr bwMode="auto">
          <a:xfrm>
            <a:off x="6781800" y="228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6449" name="Oval 17"/>
          <p:cNvSpPr>
            <a:spLocks noChangeArrowheads="1"/>
          </p:cNvSpPr>
          <p:nvPr/>
        </p:nvSpPr>
        <p:spPr bwMode="auto">
          <a:xfrm>
            <a:off x="6248400" y="990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6450" name="Oval 18"/>
          <p:cNvSpPr>
            <a:spLocks noChangeArrowheads="1"/>
          </p:cNvSpPr>
          <p:nvPr/>
        </p:nvSpPr>
        <p:spPr bwMode="auto">
          <a:xfrm>
            <a:off x="6705600" y="609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6451" name="Oval 19"/>
          <p:cNvSpPr>
            <a:spLocks noChangeArrowheads="1"/>
          </p:cNvSpPr>
          <p:nvPr/>
        </p:nvSpPr>
        <p:spPr bwMode="auto">
          <a:xfrm>
            <a:off x="4191000" y="457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6453" name="Oval 21"/>
          <p:cNvSpPr>
            <a:spLocks noChangeArrowheads="1"/>
          </p:cNvSpPr>
          <p:nvPr/>
        </p:nvSpPr>
        <p:spPr bwMode="auto">
          <a:xfrm>
            <a:off x="5791200" y="2971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6454" name="Oval 22"/>
          <p:cNvSpPr>
            <a:spLocks noChangeArrowheads="1"/>
          </p:cNvSpPr>
          <p:nvPr/>
        </p:nvSpPr>
        <p:spPr bwMode="auto">
          <a:xfrm>
            <a:off x="5486400" y="3505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6456" name="Oval 24"/>
          <p:cNvSpPr>
            <a:spLocks noChangeArrowheads="1"/>
          </p:cNvSpPr>
          <p:nvPr/>
        </p:nvSpPr>
        <p:spPr bwMode="auto">
          <a:xfrm>
            <a:off x="4572000" y="762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6457" name="Oval 25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6465" name="Rectangle 33"/>
          <p:cNvSpPr>
            <a:spLocks noChangeArrowheads="1"/>
          </p:cNvSpPr>
          <p:nvPr/>
        </p:nvSpPr>
        <p:spPr bwMode="auto">
          <a:xfrm>
            <a:off x="204788" y="179388"/>
            <a:ext cx="1589087" cy="5191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RANSAC</a:t>
            </a:r>
          </a:p>
        </p:txBody>
      </p:sp>
      <p:sp>
        <p:nvSpPr>
          <p:cNvPr id="146467" name="Text Box 35"/>
          <p:cNvSpPr txBox="1">
            <a:spLocks noChangeArrowheads="1"/>
          </p:cNvSpPr>
          <p:nvPr/>
        </p:nvSpPr>
        <p:spPr bwMode="auto">
          <a:xfrm>
            <a:off x="152400" y="4038600"/>
            <a:ext cx="8610600" cy="213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Algorithm: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Sample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(randomly) the number of points required to fit the model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Solve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for model parameters using samples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Score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by the fraction of inliers within a preset threshold of the model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Repeat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1-3 until the best model is found with high confidence</a:t>
            </a:r>
          </a:p>
        </p:txBody>
      </p:sp>
      <p:sp>
        <p:nvSpPr>
          <p:cNvPr id="146470" name="Text Box 38"/>
          <p:cNvSpPr txBox="1">
            <a:spLocks noChangeArrowheads="1"/>
          </p:cNvSpPr>
          <p:nvPr/>
        </p:nvSpPr>
        <p:spPr bwMode="auto">
          <a:xfrm>
            <a:off x="6461125" y="4537075"/>
            <a:ext cx="184150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Silvio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Savarese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2400" y="685800"/>
            <a:ext cx="3095625" cy="1320770"/>
            <a:chOff x="152400" y="685800"/>
            <a:chExt cx="3095625" cy="1320770"/>
          </a:xfrm>
        </p:grpSpPr>
        <p:sp>
          <p:nvSpPr>
            <p:cNvPr id="31" name="Rectangle 40"/>
            <p:cNvSpPr>
              <a:spLocks noChangeArrowheads="1"/>
            </p:cNvSpPr>
            <p:nvPr/>
          </p:nvSpPr>
          <p:spPr bwMode="auto">
            <a:xfrm>
              <a:off x="152400" y="1219200"/>
              <a:ext cx="2079625" cy="304800"/>
            </a:xfrm>
            <a:prstGeom prst="rect">
              <a:avLst/>
            </a:prstGeom>
            <a:noFill/>
            <a:ln w="508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Fischler &amp; Bolles in ‘81.</a:t>
              </a:r>
            </a:p>
          </p:txBody>
        </p:sp>
        <p:sp>
          <p:nvSpPr>
            <p:cNvPr id="32" name="Rectangle 42"/>
            <p:cNvSpPr>
              <a:spLocks noChangeArrowheads="1"/>
            </p:cNvSpPr>
            <p:nvPr/>
          </p:nvSpPr>
          <p:spPr bwMode="auto">
            <a:xfrm>
              <a:off x="152400" y="685800"/>
              <a:ext cx="3095625" cy="3365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RAN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dom 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SA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mple 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onsensus) :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2400" y="1606460"/>
              <a:ext cx="23936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Line fitting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09660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Oval 2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1" name="Oval 3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2" name="Oval 4"/>
          <p:cNvSpPr>
            <a:spLocks noChangeArrowheads="1"/>
          </p:cNvSpPr>
          <p:nvPr/>
        </p:nvSpPr>
        <p:spPr bwMode="auto">
          <a:xfrm>
            <a:off x="6858000" y="2667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3" name="Oval 5"/>
          <p:cNvSpPr>
            <a:spLocks noChangeArrowheads="1"/>
          </p:cNvSpPr>
          <p:nvPr/>
        </p:nvSpPr>
        <p:spPr bwMode="auto">
          <a:xfrm>
            <a:off x="6248400" y="2590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4" name="Oval 6"/>
          <p:cNvSpPr>
            <a:spLocks noChangeArrowheads="1"/>
          </p:cNvSpPr>
          <p:nvPr/>
        </p:nvSpPr>
        <p:spPr bwMode="auto">
          <a:xfrm>
            <a:off x="3886200" y="2286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5" name="Oval 7"/>
          <p:cNvSpPr>
            <a:spLocks noChangeArrowheads="1"/>
          </p:cNvSpPr>
          <p:nvPr/>
        </p:nvSpPr>
        <p:spPr bwMode="auto">
          <a:xfrm>
            <a:off x="4267200" y="2667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6" name="Oval 8"/>
          <p:cNvSpPr>
            <a:spLocks noChangeArrowheads="1"/>
          </p:cNvSpPr>
          <p:nvPr/>
        </p:nvSpPr>
        <p:spPr bwMode="auto">
          <a:xfrm>
            <a:off x="3505200" y="3048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7" name="Oval 9"/>
          <p:cNvSpPr>
            <a:spLocks noChangeArrowheads="1"/>
          </p:cNvSpPr>
          <p:nvPr/>
        </p:nvSpPr>
        <p:spPr bwMode="auto">
          <a:xfrm>
            <a:off x="5867400" y="685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8" name="Oval 10"/>
          <p:cNvSpPr>
            <a:spLocks noChangeArrowheads="1"/>
          </p:cNvSpPr>
          <p:nvPr/>
        </p:nvSpPr>
        <p:spPr bwMode="auto">
          <a:xfrm>
            <a:off x="6019800" y="1295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9" name="Oval 11"/>
          <p:cNvSpPr>
            <a:spLocks noChangeArrowheads="1"/>
          </p:cNvSpPr>
          <p:nvPr/>
        </p:nvSpPr>
        <p:spPr bwMode="auto">
          <a:xfrm>
            <a:off x="4724400" y="2209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0" name="Oval 12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1" name="Oval 13"/>
          <p:cNvSpPr>
            <a:spLocks noChangeArrowheads="1"/>
          </p:cNvSpPr>
          <p:nvPr/>
        </p:nvSpPr>
        <p:spPr bwMode="auto">
          <a:xfrm>
            <a:off x="6248400" y="228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2" name="Oval 14"/>
          <p:cNvSpPr>
            <a:spLocks noChangeArrowheads="1"/>
          </p:cNvSpPr>
          <p:nvPr/>
        </p:nvSpPr>
        <p:spPr bwMode="auto">
          <a:xfrm>
            <a:off x="5562600" y="1524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3" name="Oval 15"/>
          <p:cNvSpPr>
            <a:spLocks noChangeArrowheads="1"/>
          </p:cNvSpPr>
          <p:nvPr/>
        </p:nvSpPr>
        <p:spPr bwMode="auto">
          <a:xfrm>
            <a:off x="5334000" y="1371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4" name="Oval 16"/>
          <p:cNvSpPr>
            <a:spLocks noChangeArrowheads="1"/>
          </p:cNvSpPr>
          <p:nvPr/>
        </p:nvSpPr>
        <p:spPr bwMode="auto">
          <a:xfrm>
            <a:off x="6781800" y="228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5" name="Oval 17"/>
          <p:cNvSpPr>
            <a:spLocks noChangeArrowheads="1"/>
          </p:cNvSpPr>
          <p:nvPr/>
        </p:nvSpPr>
        <p:spPr bwMode="auto">
          <a:xfrm>
            <a:off x="6248400" y="990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6" name="Oval 18"/>
          <p:cNvSpPr>
            <a:spLocks noChangeArrowheads="1"/>
          </p:cNvSpPr>
          <p:nvPr/>
        </p:nvSpPr>
        <p:spPr bwMode="auto">
          <a:xfrm>
            <a:off x="6705600" y="609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7" name="Oval 19"/>
          <p:cNvSpPr>
            <a:spLocks noChangeArrowheads="1"/>
          </p:cNvSpPr>
          <p:nvPr/>
        </p:nvSpPr>
        <p:spPr bwMode="auto">
          <a:xfrm>
            <a:off x="4191000" y="457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9" name="Oval 21"/>
          <p:cNvSpPr>
            <a:spLocks noChangeArrowheads="1"/>
          </p:cNvSpPr>
          <p:nvPr/>
        </p:nvSpPr>
        <p:spPr bwMode="auto">
          <a:xfrm>
            <a:off x="5791200" y="2971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0" name="Oval 22"/>
          <p:cNvSpPr>
            <a:spLocks noChangeArrowheads="1"/>
          </p:cNvSpPr>
          <p:nvPr/>
        </p:nvSpPr>
        <p:spPr bwMode="auto">
          <a:xfrm>
            <a:off x="5486400" y="3505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2" name="Oval 24"/>
          <p:cNvSpPr>
            <a:spLocks noChangeArrowheads="1"/>
          </p:cNvSpPr>
          <p:nvPr/>
        </p:nvSpPr>
        <p:spPr bwMode="auto">
          <a:xfrm>
            <a:off x="4572000" y="762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3" name="Oval 25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4" name="Oval 26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00FF00"/>
          </a:solidFill>
          <a:ln w="508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7" name="Oval 29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00FF00"/>
          </a:solidFill>
          <a:ln w="508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21" name="Rectangle 33"/>
          <p:cNvSpPr>
            <a:spLocks noChangeArrowheads="1"/>
          </p:cNvSpPr>
          <p:nvPr/>
        </p:nvSpPr>
        <p:spPr bwMode="auto">
          <a:xfrm>
            <a:off x="204788" y="179388"/>
            <a:ext cx="1589087" cy="5191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RANSAC</a:t>
            </a:r>
          </a:p>
        </p:txBody>
      </p:sp>
      <p:sp>
        <p:nvSpPr>
          <p:cNvPr id="140328" name="Text Box 40"/>
          <p:cNvSpPr txBox="1">
            <a:spLocks noChangeArrowheads="1"/>
          </p:cNvSpPr>
          <p:nvPr/>
        </p:nvSpPr>
        <p:spPr bwMode="auto">
          <a:xfrm>
            <a:off x="6461125" y="4537075"/>
            <a:ext cx="184150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33" name="Rectangle 45"/>
          <p:cNvSpPr>
            <a:spLocks noChangeArrowheads="1"/>
          </p:cNvSpPr>
          <p:nvPr/>
        </p:nvSpPr>
        <p:spPr bwMode="auto">
          <a:xfrm>
            <a:off x="152400" y="4537494"/>
            <a:ext cx="8610600" cy="3738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3" name="Text Box 35"/>
          <p:cNvSpPr txBox="1">
            <a:spLocks noChangeArrowheads="1"/>
          </p:cNvSpPr>
          <p:nvPr/>
        </p:nvSpPr>
        <p:spPr bwMode="auto">
          <a:xfrm>
            <a:off x="152400" y="4038600"/>
            <a:ext cx="8610600" cy="213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Algorithm: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Sample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(randomly) the number of points required to fit the model (#=2)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Solve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for model parameters using samples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Score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by the fraction of inliers within a preset threshold of the model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Repeat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1-3 until the best model is found with high confidence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Silvio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Savarese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52400" y="685800"/>
            <a:ext cx="3095625" cy="1320770"/>
            <a:chOff x="152400" y="685800"/>
            <a:chExt cx="3095625" cy="1320770"/>
          </a:xfrm>
        </p:grpSpPr>
        <p:sp>
          <p:nvSpPr>
            <p:cNvPr id="36" name="Rectangle 40"/>
            <p:cNvSpPr>
              <a:spLocks noChangeArrowheads="1"/>
            </p:cNvSpPr>
            <p:nvPr/>
          </p:nvSpPr>
          <p:spPr bwMode="auto">
            <a:xfrm>
              <a:off x="152400" y="1219200"/>
              <a:ext cx="2079625" cy="304800"/>
            </a:xfrm>
            <a:prstGeom prst="rect">
              <a:avLst/>
            </a:prstGeom>
            <a:noFill/>
            <a:ln w="508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Fischler &amp; Bolles in ‘81.</a:t>
              </a:r>
            </a:p>
          </p:txBody>
        </p:sp>
        <p:sp>
          <p:nvSpPr>
            <p:cNvPr id="37" name="Rectangle 42"/>
            <p:cNvSpPr>
              <a:spLocks noChangeArrowheads="1"/>
            </p:cNvSpPr>
            <p:nvPr/>
          </p:nvSpPr>
          <p:spPr bwMode="auto">
            <a:xfrm>
              <a:off x="152400" y="685800"/>
              <a:ext cx="3095625" cy="3365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RAN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dom 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SA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mple 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onsensus) :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2400" y="1606460"/>
              <a:ext cx="23936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Line fitting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2729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Oval 2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483" name="Oval 3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484" name="Oval 4"/>
          <p:cNvSpPr>
            <a:spLocks noChangeArrowheads="1"/>
          </p:cNvSpPr>
          <p:nvPr/>
        </p:nvSpPr>
        <p:spPr bwMode="auto">
          <a:xfrm>
            <a:off x="6858000" y="2667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485" name="Oval 5"/>
          <p:cNvSpPr>
            <a:spLocks noChangeArrowheads="1"/>
          </p:cNvSpPr>
          <p:nvPr/>
        </p:nvSpPr>
        <p:spPr bwMode="auto">
          <a:xfrm>
            <a:off x="6248400" y="2590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486" name="Oval 6"/>
          <p:cNvSpPr>
            <a:spLocks noChangeArrowheads="1"/>
          </p:cNvSpPr>
          <p:nvPr/>
        </p:nvSpPr>
        <p:spPr bwMode="auto">
          <a:xfrm>
            <a:off x="3886200" y="2286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487" name="Oval 7"/>
          <p:cNvSpPr>
            <a:spLocks noChangeArrowheads="1"/>
          </p:cNvSpPr>
          <p:nvPr/>
        </p:nvSpPr>
        <p:spPr bwMode="auto">
          <a:xfrm>
            <a:off x="4267200" y="2667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488" name="Oval 8"/>
          <p:cNvSpPr>
            <a:spLocks noChangeArrowheads="1"/>
          </p:cNvSpPr>
          <p:nvPr/>
        </p:nvSpPr>
        <p:spPr bwMode="auto">
          <a:xfrm>
            <a:off x="3505200" y="3048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489" name="Oval 9"/>
          <p:cNvSpPr>
            <a:spLocks noChangeArrowheads="1"/>
          </p:cNvSpPr>
          <p:nvPr/>
        </p:nvSpPr>
        <p:spPr bwMode="auto">
          <a:xfrm>
            <a:off x="5867400" y="685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490" name="Oval 10"/>
          <p:cNvSpPr>
            <a:spLocks noChangeArrowheads="1"/>
          </p:cNvSpPr>
          <p:nvPr/>
        </p:nvSpPr>
        <p:spPr bwMode="auto">
          <a:xfrm>
            <a:off x="6019800" y="1295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491" name="Oval 11"/>
          <p:cNvSpPr>
            <a:spLocks noChangeArrowheads="1"/>
          </p:cNvSpPr>
          <p:nvPr/>
        </p:nvSpPr>
        <p:spPr bwMode="auto">
          <a:xfrm>
            <a:off x="4724400" y="2209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492" name="Oval 12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493" name="Oval 13"/>
          <p:cNvSpPr>
            <a:spLocks noChangeArrowheads="1"/>
          </p:cNvSpPr>
          <p:nvPr/>
        </p:nvSpPr>
        <p:spPr bwMode="auto">
          <a:xfrm>
            <a:off x="6248400" y="228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494" name="Oval 14"/>
          <p:cNvSpPr>
            <a:spLocks noChangeArrowheads="1"/>
          </p:cNvSpPr>
          <p:nvPr/>
        </p:nvSpPr>
        <p:spPr bwMode="auto">
          <a:xfrm>
            <a:off x="5562600" y="1524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495" name="Oval 15"/>
          <p:cNvSpPr>
            <a:spLocks noChangeArrowheads="1"/>
          </p:cNvSpPr>
          <p:nvPr/>
        </p:nvSpPr>
        <p:spPr bwMode="auto">
          <a:xfrm>
            <a:off x="5334000" y="1371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496" name="Oval 16"/>
          <p:cNvSpPr>
            <a:spLocks noChangeArrowheads="1"/>
          </p:cNvSpPr>
          <p:nvPr/>
        </p:nvSpPr>
        <p:spPr bwMode="auto">
          <a:xfrm>
            <a:off x="6781800" y="228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497" name="Oval 17"/>
          <p:cNvSpPr>
            <a:spLocks noChangeArrowheads="1"/>
          </p:cNvSpPr>
          <p:nvPr/>
        </p:nvSpPr>
        <p:spPr bwMode="auto">
          <a:xfrm>
            <a:off x="6248400" y="990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498" name="Oval 18"/>
          <p:cNvSpPr>
            <a:spLocks noChangeArrowheads="1"/>
          </p:cNvSpPr>
          <p:nvPr/>
        </p:nvSpPr>
        <p:spPr bwMode="auto">
          <a:xfrm>
            <a:off x="6705600" y="609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499" name="Oval 19"/>
          <p:cNvSpPr>
            <a:spLocks noChangeArrowheads="1"/>
          </p:cNvSpPr>
          <p:nvPr/>
        </p:nvSpPr>
        <p:spPr bwMode="auto">
          <a:xfrm>
            <a:off x="4191000" y="457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501" name="Oval 21"/>
          <p:cNvSpPr>
            <a:spLocks noChangeArrowheads="1"/>
          </p:cNvSpPr>
          <p:nvPr/>
        </p:nvSpPr>
        <p:spPr bwMode="auto">
          <a:xfrm>
            <a:off x="5791200" y="2971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502" name="Oval 22"/>
          <p:cNvSpPr>
            <a:spLocks noChangeArrowheads="1"/>
          </p:cNvSpPr>
          <p:nvPr/>
        </p:nvSpPr>
        <p:spPr bwMode="auto">
          <a:xfrm>
            <a:off x="5486400" y="3505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504" name="Oval 24"/>
          <p:cNvSpPr>
            <a:spLocks noChangeArrowheads="1"/>
          </p:cNvSpPr>
          <p:nvPr/>
        </p:nvSpPr>
        <p:spPr bwMode="auto">
          <a:xfrm>
            <a:off x="4572000" y="762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505" name="Oval 25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506" name="Oval 26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00FF00"/>
          </a:solidFill>
          <a:ln w="508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509" name="Oval 29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00FF00"/>
          </a:solidFill>
          <a:ln w="508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8513" name="Rectangle 33"/>
          <p:cNvSpPr>
            <a:spLocks noChangeArrowheads="1"/>
          </p:cNvSpPr>
          <p:nvPr/>
        </p:nvSpPr>
        <p:spPr bwMode="auto">
          <a:xfrm>
            <a:off x="204788" y="179388"/>
            <a:ext cx="1589087" cy="5191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RANSAC</a:t>
            </a:r>
          </a:p>
        </p:txBody>
      </p:sp>
      <p:sp>
        <p:nvSpPr>
          <p:cNvPr id="148514" name="Line 34"/>
          <p:cNvSpPr>
            <a:spLocks noChangeShapeType="1"/>
          </p:cNvSpPr>
          <p:nvPr/>
        </p:nvSpPr>
        <p:spPr bwMode="auto">
          <a:xfrm>
            <a:off x="3657600" y="990600"/>
            <a:ext cx="4267200" cy="228600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4" name="Text Box 40"/>
          <p:cNvSpPr txBox="1">
            <a:spLocks noChangeArrowheads="1"/>
          </p:cNvSpPr>
          <p:nvPr/>
        </p:nvSpPr>
        <p:spPr bwMode="auto">
          <a:xfrm>
            <a:off x="6461125" y="4537075"/>
            <a:ext cx="184150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5" name="Rectangle 45"/>
          <p:cNvSpPr>
            <a:spLocks noChangeArrowheads="1"/>
          </p:cNvSpPr>
          <p:nvPr/>
        </p:nvSpPr>
        <p:spPr bwMode="auto">
          <a:xfrm>
            <a:off x="152400" y="4849482"/>
            <a:ext cx="8610600" cy="3738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6" name="Text Box 35"/>
          <p:cNvSpPr txBox="1">
            <a:spLocks noChangeArrowheads="1"/>
          </p:cNvSpPr>
          <p:nvPr/>
        </p:nvSpPr>
        <p:spPr bwMode="auto">
          <a:xfrm>
            <a:off x="152400" y="4038600"/>
            <a:ext cx="8610600" cy="213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Algorithm: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Sample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(randomly) the number of points required to fit the model (#=2)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Solve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for model parameters using samples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Score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by the fraction of inliers within a preset threshold of the model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Repeat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1-3 until the best model is found with high confidence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Silvio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Savarese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52400" y="685800"/>
            <a:ext cx="3095625" cy="1320770"/>
            <a:chOff x="152400" y="685800"/>
            <a:chExt cx="3095625" cy="1320770"/>
          </a:xfrm>
        </p:grpSpPr>
        <p:sp>
          <p:nvSpPr>
            <p:cNvPr id="37" name="Rectangle 40"/>
            <p:cNvSpPr>
              <a:spLocks noChangeArrowheads="1"/>
            </p:cNvSpPr>
            <p:nvPr/>
          </p:nvSpPr>
          <p:spPr bwMode="auto">
            <a:xfrm>
              <a:off x="152400" y="1219200"/>
              <a:ext cx="2079625" cy="304800"/>
            </a:xfrm>
            <a:prstGeom prst="rect">
              <a:avLst/>
            </a:prstGeom>
            <a:noFill/>
            <a:ln w="508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Fischler &amp; Bolles in ‘81.</a:t>
              </a:r>
            </a:p>
          </p:txBody>
        </p:sp>
        <p:sp>
          <p:nvSpPr>
            <p:cNvPr id="39" name="Rectangle 42"/>
            <p:cNvSpPr>
              <a:spLocks noChangeArrowheads="1"/>
            </p:cNvSpPr>
            <p:nvPr/>
          </p:nvSpPr>
          <p:spPr bwMode="auto">
            <a:xfrm>
              <a:off x="152400" y="685800"/>
              <a:ext cx="3095625" cy="3365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RAN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dom 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SA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mple 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onsensus) :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2400" y="1606460"/>
              <a:ext cx="23936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Line fitting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79237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Oval 2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31" name="Oval 3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32" name="Oval 4"/>
          <p:cNvSpPr>
            <a:spLocks noChangeArrowheads="1"/>
          </p:cNvSpPr>
          <p:nvPr/>
        </p:nvSpPr>
        <p:spPr bwMode="auto">
          <a:xfrm>
            <a:off x="6858000" y="2667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33" name="Oval 5"/>
          <p:cNvSpPr>
            <a:spLocks noChangeArrowheads="1"/>
          </p:cNvSpPr>
          <p:nvPr/>
        </p:nvSpPr>
        <p:spPr bwMode="auto">
          <a:xfrm>
            <a:off x="6248400" y="2590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34" name="Oval 6"/>
          <p:cNvSpPr>
            <a:spLocks noChangeArrowheads="1"/>
          </p:cNvSpPr>
          <p:nvPr/>
        </p:nvSpPr>
        <p:spPr bwMode="auto">
          <a:xfrm>
            <a:off x="3886200" y="2286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35" name="Oval 7"/>
          <p:cNvSpPr>
            <a:spLocks noChangeArrowheads="1"/>
          </p:cNvSpPr>
          <p:nvPr/>
        </p:nvSpPr>
        <p:spPr bwMode="auto">
          <a:xfrm>
            <a:off x="4267200" y="2667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36" name="Oval 8"/>
          <p:cNvSpPr>
            <a:spLocks noChangeArrowheads="1"/>
          </p:cNvSpPr>
          <p:nvPr/>
        </p:nvSpPr>
        <p:spPr bwMode="auto">
          <a:xfrm>
            <a:off x="3505200" y="3048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37" name="Oval 9"/>
          <p:cNvSpPr>
            <a:spLocks noChangeArrowheads="1"/>
          </p:cNvSpPr>
          <p:nvPr/>
        </p:nvSpPr>
        <p:spPr bwMode="auto">
          <a:xfrm>
            <a:off x="5867400" y="685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38" name="Oval 10"/>
          <p:cNvSpPr>
            <a:spLocks noChangeArrowheads="1"/>
          </p:cNvSpPr>
          <p:nvPr/>
        </p:nvSpPr>
        <p:spPr bwMode="auto">
          <a:xfrm>
            <a:off x="6019800" y="1295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39" name="Oval 11"/>
          <p:cNvSpPr>
            <a:spLocks noChangeArrowheads="1"/>
          </p:cNvSpPr>
          <p:nvPr/>
        </p:nvSpPr>
        <p:spPr bwMode="auto">
          <a:xfrm>
            <a:off x="4724400" y="2209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40" name="Oval 12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41" name="Oval 13"/>
          <p:cNvSpPr>
            <a:spLocks noChangeArrowheads="1"/>
          </p:cNvSpPr>
          <p:nvPr/>
        </p:nvSpPr>
        <p:spPr bwMode="auto">
          <a:xfrm>
            <a:off x="6248400" y="228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42" name="Oval 14"/>
          <p:cNvSpPr>
            <a:spLocks noChangeArrowheads="1"/>
          </p:cNvSpPr>
          <p:nvPr/>
        </p:nvSpPr>
        <p:spPr bwMode="auto">
          <a:xfrm>
            <a:off x="5562600" y="1524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43" name="Oval 15"/>
          <p:cNvSpPr>
            <a:spLocks noChangeArrowheads="1"/>
          </p:cNvSpPr>
          <p:nvPr/>
        </p:nvSpPr>
        <p:spPr bwMode="auto">
          <a:xfrm>
            <a:off x="5334000" y="1371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44" name="Oval 16"/>
          <p:cNvSpPr>
            <a:spLocks noChangeArrowheads="1"/>
          </p:cNvSpPr>
          <p:nvPr/>
        </p:nvSpPr>
        <p:spPr bwMode="auto">
          <a:xfrm>
            <a:off x="6781800" y="228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45" name="Oval 17"/>
          <p:cNvSpPr>
            <a:spLocks noChangeArrowheads="1"/>
          </p:cNvSpPr>
          <p:nvPr/>
        </p:nvSpPr>
        <p:spPr bwMode="auto">
          <a:xfrm>
            <a:off x="6248400" y="990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46" name="Oval 18"/>
          <p:cNvSpPr>
            <a:spLocks noChangeArrowheads="1"/>
          </p:cNvSpPr>
          <p:nvPr/>
        </p:nvSpPr>
        <p:spPr bwMode="auto">
          <a:xfrm>
            <a:off x="6705600" y="609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47" name="Oval 19"/>
          <p:cNvSpPr>
            <a:spLocks noChangeArrowheads="1"/>
          </p:cNvSpPr>
          <p:nvPr/>
        </p:nvSpPr>
        <p:spPr bwMode="auto">
          <a:xfrm>
            <a:off x="4191000" y="457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48" name="Oval 20"/>
          <p:cNvSpPr>
            <a:spLocks noChangeArrowheads="1"/>
          </p:cNvSpPr>
          <p:nvPr/>
        </p:nvSpPr>
        <p:spPr bwMode="auto">
          <a:xfrm>
            <a:off x="6858000" y="26670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49" name="Oval 21"/>
          <p:cNvSpPr>
            <a:spLocks noChangeArrowheads="1"/>
          </p:cNvSpPr>
          <p:nvPr/>
        </p:nvSpPr>
        <p:spPr bwMode="auto">
          <a:xfrm>
            <a:off x="5791200" y="2971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50" name="Oval 22"/>
          <p:cNvSpPr>
            <a:spLocks noChangeArrowheads="1"/>
          </p:cNvSpPr>
          <p:nvPr/>
        </p:nvSpPr>
        <p:spPr bwMode="auto">
          <a:xfrm>
            <a:off x="5486400" y="3505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51" name="Oval 23"/>
          <p:cNvSpPr>
            <a:spLocks noChangeArrowheads="1"/>
          </p:cNvSpPr>
          <p:nvPr/>
        </p:nvSpPr>
        <p:spPr bwMode="auto">
          <a:xfrm>
            <a:off x="6248400" y="25908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52" name="Oval 24"/>
          <p:cNvSpPr>
            <a:spLocks noChangeArrowheads="1"/>
          </p:cNvSpPr>
          <p:nvPr/>
        </p:nvSpPr>
        <p:spPr bwMode="auto">
          <a:xfrm>
            <a:off x="4572000" y="762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53" name="Oval 25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54" name="Oval 26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00FF00"/>
          </a:solidFill>
          <a:ln w="508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55" name="Oval 27"/>
          <p:cNvSpPr>
            <a:spLocks noChangeArrowheads="1"/>
          </p:cNvSpPr>
          <p:nvPr/>
        </p:nvSpPr>
        <p:spPr bwMode="auto">
          <a:xfrm>
            <a:off x="5562600" y="15240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56" name="Oval 28"/>
          <p:cNvSpPr>
            <a:spLocks noChangeArrowheads="1"/>
          </p:cNvSpPr>
          <p:nvPr/>
        </p:nvSpPr>
        <p:spPr bwMode="auto">
          <a:xfrm>
            <a:off x="5334000" y="13716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57" name="Oval 29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00FF00"/>
          </a:solidFill>
          <a:ln w="508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58" name="Line 30"/>
          <p:cNvSpPr>
            <a:spLocks noChangeShapeType="1"/>
          </p:cNvSpPr>
          <p:nvPr/>
        </p:nvSpPr>
        <p:spPr bwMode="auto">
          <a:xfrm flipH="1">
            <a:off x="7315200" y="3124200"/>
            <a:ext cx="228600" cy="3810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50559" name="Object 31"/>
          <p:cNvGraphicFramePr>
            <a:graphicFrameLocks noChangeAspect="1"/>
          </p:cNvGraphicFramePr>
          <p:nvPr/>
        </p:nvGraphicFramePr>
        <p:xfrm>
          <a:off x="7848600" y="2819400"/>
          <a:ext cx="32861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2" name="Equation" r:id="rId4" imgW="139680" imgH="177480" progId="Equation.3">
                  <p:embed/>
                </p:oleObj>
              </mc:Choice>
              <mc:Fallback>
                <p:oleObj name="Equation" r:id="rId4" imgW="139680" imgH="177480" progId="Equation.3">
                  <p:embed/>
                  <p:pic>
                    <p:nvPicPr>
                      <p:cNvPr id="150559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819400"/>
                        <a:ext cx="328613" cy="417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60" name="Line 32"/>
          <p:cNvSpPr>
            <a:spLocks noChangeShapeType="1"/>
          </p:cNvSpPr>
          <p:nvPr/>
        </p:nvSpPr>
        <p:spPr bwMode="auto">
          <a:xfrm flipH="1">
            <a:off x="7620000" y="2667000"/>
            <a:ext cx="228600" cy="3810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61" name="Rectangle 33"/>
          <p:cNvSpPr>
            <a:spLocks noChangeArrowheads="1"/>
          </p:cNvSpPr>
          <p:nvPr/>
        </p:nvSpPr>
        <p:spPr bwMode="auto">
          <a:xfrm>
            <a:off x="204788" y="179388"/>
            <a:ext cx="1589087" cy="5191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RANSAC</a:t>
            </a:r>
          </a:p>
        </p:txBody>
      </p:sp>
      <p:sp>
        <p:nvSpPr>
          <p:cNvPr id="150562" name="Line 34"/>
          <p:cNvSpPr>
            <a:spLocks noChangeShapeType="1"/>
          </p:cNvSpPr>
          <p:nvPr/>
        </p:nvSpPr>
        <p:spPr bwMode="auto">
          <a:xfrm>
            <a:off x="3657600" y="990600"/>
            <a:ext cx="4267200" cy="228600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64" name="Line 36"/>
          <p:cNvSpPr>
            <a:spLocks noChangeShapeType="1"/>
          </p:cNvSpPr>
          <p:nvPr/>
        </p:nvSpPr>
        <p:spPr bwMode="auto">
          <a:xfrm>
            <a:off x="3962400" y="533400"/>
            <a:ext cx="4267200" cy="2286000"/>
          </a:xfrm>
          <a:prstGeom prst="line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65" name="Line 37"/>
          <p:cNvSpPr>
            <a:spLocks noChangeShapeType="1"/>
          </p:cNvSpPr>
          <p:nvPr/>
        </p:nvSpPr>
        <p:spPr bwMode="auto">
          <a:xfrm>
            <a:off x="3429000" y="1447800"/>
            <a:ext cx="4267200" cy="2286000"/>
          </a:xfrm>
          <a:prstGeom prst="line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0566" name="Text Box 38"/>
          <p:cNvSpPr txBox="1">
            <a:spLocks noChangeArrowheads="1"/>
          </p:cNvSpPr>
          <p:nvPr/>
        </p:nvSpPr>
        <p:spPr bwMode="auto">
          <a:xfrm>
            <a:off x="457200" y="2936875"/>
            <a:ext cx="184150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50567" name="Object 39"/>
          <p:cNvGraphicFramePr>
            <a:graphicFrameLocks noChangeAspect="1"/>
          </p:cNvGraphicFramePr>
          <p:nvPr/>
        </p:nvGraphicFramePr>
        <p:xfrm>
          <a:off x="1066800" y="3200400"/>
          <a:ext cx="111125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3" name="Equation" r:id="rId6" imgW="457200" imgH="215640" progId="Equation.3">
                  <p:embed/>
                </p:oleObj>
              </mc:Choice>
              <mc:Fallback>
                <p:oleObj name="Equation" r:id="rId6" imgW="457200" imgH="215640" progId="Equation.3">
                  <p:embed/>
                  <p:pic>
                    <p:nvPicPr>
                      <p:cNvPr id="150567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200400"/>
                        <a:ext cx="1111250" cy="525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457200" y="2936875"/>
            <a:ext cx="184150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152400" y="5188788"/>
            <a:ext cx="8610600" cy="3738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Text Box 35"/>
          <p:cNvSpPr txBox="1">
            <a:spLocks noChangeArrowheads="1"/>
          </p:cNvSpPr>
          <p:nvPr/>
        </p:nvSpPr>
        <p:spPr bwMode="auto">
          <a:xfrm>
            <a:off x="152400" y="4038600"/>
            <a:ext cx="8610600" cy="213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Algorithm: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Sample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(randomly) the number of points required to fit the model (#=2)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Solve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for model parameters using samples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Score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by the fraction of inliers within a preset threshold of the model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Repeat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1-3 until the best model is found with high confidence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Silvio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Savarese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52400" y="685800"/>
            <a:ext cx="3095625" cy="1320770"/>
            <a:chOff x="152400" y="685800"/>
            <a:chExt cx="3095625" cy="1320770"/>
          </a:xfrm>
        </p:grpSpPr>
        <p:sp>
          <p:nvSpPr>
            <p:cNvPr id="49" name="Rectangle 40"/>
            <p:cNvSpPr>
              <a:spLocks noChangeArrowheads="1"/>
            </p:cNvSpPr>
            <p:nvPr/>
          </p:nvSpPr>
          <p:spPr bwMode="auto">
            <a:xfrm>
              <a:off x="152400" y="1219200"/>
              <a:ext cx="2079625" cy="304800"/>
            </a:xfrm>
            <a:prstGeom prst="rect">
              <a:avLst/>
            </a:prstGeom>
            <a:noFill/>
            <a:ln w="508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Fischler &amp; Bolles in ‘81.</a:t>
              </a:r>
            </a:p>
          </p:txBody>
        </p:sp>
        <p:sp>
          <p:nvSpPr>
            <p:cNvPr id="50" name="Rectangle 42"/>
            <p:cNvSpPr>
              <a:spLocks noChangeArrowheads="1"/>
            </p:cNvSpPr>
            <p:nvPr/>
          </p:nvSpPr>
          <p:spPr bwMode="auto">
            <a:xfrm>
              <a:off x="152400" y="685800"/>
              <a:ext cx="3095625" cy="3365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RAN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dom 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SA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mple 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onsensus) :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52400" y="1606460"/>
              <a:ext cx="23936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Line fitting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9803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Oval 2"/>
          <p:cNvSpPr>
            <a:spLocks noChangeArrowheads="1"/>
          </p:cNvSpPr>
          <p:nvPr/>
        </p:nvSpPr>
        <p:spPr bwMode="auto">
          <a:xfrm>
            <a:off x="3886200" y="2286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39" name="Oval 3"/>
          <p:cNvSpPr>
            <a:spLocks noChangeArrowheads="1"/>
          </p:cNvSpPr>
          <p:nvPr/>
        </p:nvSpPr>
        <p:spPr bwMode="auto">
          <a:xfrm>
            <a:off x="4267200" y="2667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0" name="Oval 4"/>
          <p:cNvSpPr>
            <a:spLocks noChangeArrowheads="1"/>
          </p:cNvSpPr>
          <p:nvPr/>
        </p:nvSpPr>
        <p:spPr bwMode="auto">
          <a:xfrm>
            <a:off x="3505200" y="3048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1" name="Oval 5"/>
          <p:cNvSpPr>
            <a:spLocks noChangeArrowheads="1"/>
          </p:cNvSpPr>
          <p:nvPr/>
        </p:nvSpPr>
        <p:spPr bwMode="auto">
          <a:xfrm>
            <a:off x="5867400" y="685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2" name="Oval 6"/>
          <p:cNvSpPr>
            <a:spLocks noChangeArrowheads="1"/>
          </p:cNvSpPr>
          <p:nvPr/>
        </p:nvSpPr>
        <p:spPr bwMode="auto">
          <a:xfrm>
            <a:off x="6019800" y="1295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3" name="Oval 7"/>
          <p:cNvSpPr>
            <a:spLocks noChangeArrowheads="1"/>
          </p:cNvSpPr>
          <p:nvPr/>
        </p:nvSpPr>
        <p:spPr bwMode="auto">
          <a:xfrm>
            <a:off x="4724400" y="2209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4" name="Oval 8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5" name="Oval 9"/>
          <p:cNvSpPr>
            <a:spLocks noChangeArrowheads="1"/>
          </p:cNvSpPr>
          <p:nvPr/>
        </p:nvSpPr>
        <p:spPr bwMode="auto">
          <a:xfrm>
            <a:off x="6248400" y="228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6" name="Oval 10"/>
          <p:cNvSpPr>
            <a:spLocks noChangeArrowheads="1"/>
          </p:cNvSpPr>
          <p:nvPr/>
        </p:nvSpPr>
        <p:spPr bwMode="auto">
          <a:xfrm>
            <a:off x="5562600" y="1524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7" name="Oval 11"/>
          <p:cNvSpPr>
            <a:spLocks noChangeArrowheads="1"/>
          </p:cNvSpPr>
          <p:nvPr/>
        </p:nvSpPr>
        <p:spPr bwMode="auto">
          <a:xfrm>
            <a:off x="5334000" y="1371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8" name="Oval 12"/>
          <p:cNvSpPr>
            <a:spLocks noChangeArrowheads="1"/>
          </p:cNvSpPr>
          <p:nvPr/>
        </p:nvSpPr>
        <p:spPr bwMode="auto">
          <a:xfrm>
            <a:off x="6781800" y="228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9" name="Oval 13"/>
          <p:cNvSpPr>
            <a:spLocks noChangeArrowheads="1"/>
          </p:cNvSpPr>
          <p:nvPr/>
        </p:nvSpPr>
        <p:spPr bwMode="auto">
          <a:xfrm>
            <a:off x="6248400" y="990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0" name="Oval 14"/>
          <p:cNvSpPr>
            <a:spLocks noChangeArrowheads="1"/>
          </p:cNvSpPr>
          <p:nvPr/>
        </p:nvSpPr>
        <p:spPr bwMode="auto">
          <a:xfrm>
            <a:off x="6705600" y="609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1" name="Oval 15"/>
          <p:cNvSpPr>
            <a:spLocks noChangeArrowheads="1"/>
          </p:cNvSpPr>
          <p:nvPr/>
        </p:nvSpPr>
        <p:spPr bwMode="auto">
          <a:xfrm>
            <a:off x="4191000" y="457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2" name="Oval 16"/>
          <p:cNvSpPr>
            <a:spLocks noChangeArrowheads="1"/>
          </p:cNvSpPr>
          <p:nvPr/>
        </p:nvSpPr>
        <p:spPr bwMode="auto">
          <a:xfrm>
            <a:off x="6858000" y="2667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3" name="Oval 17"/>
          <p:cNvSpPr>
            <a:spLocks noChangeArrowheads="1"/>
          </p:cNvSpPr>
          <p:nvPr/>
        </p:nvSpPr>
        <p:spPr bwMode="auto">
          <a:xfrm>
            <a:off x="5791200" y="2971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4" name="Oval 18"/>
          <p:cNvSpPr>
            <a:spLocks noChangeArrowheads="1"/>
          </p:cNvSpPr>
          <p:nvPr/>
        </p:nvSpPr>
        <p:spPr bwMode="auto">
          <a:xfrm>
            <a:off x="5486400" y="3505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5" name="Oval 19"/>
          <p:cNvSpPr>
            <a:spLocks noChangeArrowheads="1"/>
          </p:cNvSpPr>
          <p:nvPr/>
        </p:nvSpPr>
        <p:spPr bwMode="auto">
          <a:xfrm>
            <a:off x="6248400" y="2590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6" name="Oval 20"/>
          <p:cNvSpPr>
            <a:spLocks noChangeArrowheads="1"/>
          </p:cNvSpPr>
          <p:nvPr/>
        </p:nvSpPr>
        <p:spPr bwMode="auto">
          <a:xfrm>
            <a:off x="4572000" y="762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7" name="Oval 21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8" name="Oval 22"/>
          <p:cNvSpPr>
            <a:spLocks noChangeArrowheads="1"/>
          </p:cNvSpPr>
          <p:nvPr/>
        </p:nvSpPr>
        <p:spPr bwMode="auto">
          <a:xfrm>
            <a:off x="3886200" y="22860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9" name="Oval 23"/>
          <p:cNvSpPr>
            <a:spLocks noChangeArrowheads="1"/>
          </p:cNvSpPr>
          <p:nvPr/>
        </p:nvSpPr>
        <p:spPr bwMode="auto">
          <a:xfrm>
            <a:off x="4267200" y="2667000"/>
            <a:ext cx="228600" cy="228600"/>
          </a:xfrm>
          <a:prstGeom prst="ellipse">
            <a:avLst/>
          </a:prstGeom>
          <a:solidFill>
            <a:srgbClr val="00FF00"/>
          </a:solidFill>
          <a:ln w="127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0" name="Oval 24"/>
          <p:cNvSpPr>
            <a:spLocks noChangeArrowheads="1"/>
          </p:cNvSpPr>
          <p:nvPr/>
        </p:nvSpPr>
        <p:spPr bwMode="auto">
          <a:xfrm>
            <a:off x="3505200" y="30480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1" name="Oval 25"/>
          <p:cNvSpPr>
            <a:spLocks noChangeArrowheads="1"/>
          </p:cNvSpPr>
          <p:nvPr/>
        </p:nvSpPr>
        <p:spPr bwMode="auto">
          <a:xfrm>
            <a:off x="5867400" y="6858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2" name="Oval 26"/>
          <p:cNvSpPr>
            <a:spLocks noChangeArrowheads="1"/>
          </p:cNvSpPr>
          <p:nvPr/>
        </p:nvSpPr>
        <p:spPr bwMode="auto">
          <a:xfrm>
            <a:off x="6019800" y="12954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3" name="Oval 27"/>
          <p:cNvSpPr>
            <a:spLocks noChangeArrowheads="1"/>
          </p:cNvSpPr>
          <p:nvPr/>
        </p:nvSpPr>
        <p:spPr bwMode="auto">
          <a:xfrm>
            <a:off x="4724400" y="2209800"/>
            <a:ext cx="228600" cy="228600"/>
          </a:xfrm>
          <a:prstGeom prst="ellipse">
            <a:avLst/>
          </a:prstGeom>
          <a:solidFill>
            <a:srgbClr val="00FF00"/>
          </a:solidFill>
          <a:ln w="127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4" name="Oval 28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5" name="Oval 29"/>
          <p:cNvSpPr>
            <a:spLocks noChangeArrowheads="1"/>
          </p:cNvSpPr>
          <p:nvPr/>
        </p:nvSpPr>
        <p:spPr bwMode="auto">
          <a:xfrm>
            <a:off x="6248400" y="2286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6" name="Oval 30"/>
          <p:cNvSpPr>
            <a:spLocks noChangeArrowheads="1"/>
          </p:cNvSpPr>
          <p:nvPr/>
        </p:nvSpPr>
        <p:spPr bwMode="auto">
          <a:xfrm>
            <a:off x="5562600" y="15240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7" name="Oval 31"/>
          <p:cNvSpPr>
            <a:spLocks noChangeArrowheads="1"/>
          </p:cNvSpPr>
          <p:nvPr/>
        </p:nvSpPr>
        <p:spPr bwMode="auto">
          <a:xfrm>
            <a:off x="5334000" y="13716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8" name="Oval 32"/>
          <p:cNvSpPr>
            <a:spLocks noChangeArrowheads="1"/>
          </p:cNvSpPr>
          <p:nvPr/>
        </p:nvSpPr>
        <p:spPr bwMode="auto">
          <a:xfrm>
            <a:off x="6781800" y="2286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9" name="Oval 33"/>
          <p:cNvSpPr>
            <a:spLocks noChangeArrowheads="1"/>
          </p:cNvSpPr>
          <p:nvPr/>
        </p:nvSpPr>
        <p:spPr bwMode="auto">
          <a:xfrm>
            <a:off x="6248400" y="9906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70" name="Oval 34"/>
          <p:cNvSpPr>
            <a:spLocks noChangeArrowheads="1"/>
          </p:cNvSpPr>
          <p:nvPr/>
        </p:nvSpPr>
        <p:spPr bwMode="auto">
          <a:xfrm>
            <a:off x="6705600" y="6096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71" name="Oval 35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72" name="Line 36"/>
          <p:cNvSpPr>
            <a:spLocks noChangeShapeType="1"/>
          </p:cNvSpPr>
          <p:nvPr/>
        </p:nvSpPr>
        <p:spPr bwMode="auto">
          <a:xfrm>
            <a:off x="2971800" y="2971800"/>
            <a:ext cx="533400" cy="6096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42373" name="Object 37"/>
          <p:cNvGraphicFramePr>
            <a:graphicFrameLocks noChangeAspect="1"/>
          </p:cNvGraphicFramePr>
          <p:nvPr/>
        </p:nvGraphicFramePr>
        <p:xfrm>
          <a:off x="2819400" y="3316288"/>
          <a:ext cx="32861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6" name="Equation" r:id="rId4" imgW="139680" imgH="177480" progId="Equation.3">
                  <p:embed/>
                </p:oleObj>
              </mc:Choice>
              <mc:Fallback>
                <p:oleObj name="Equation" r:id="rId4" imgW="139680" imgH="177480" progId="Equation.3">
                  <p:embed/>
                  <p:pic>
                    <p:nvPicPr>
                      <p:cNvPr id="142373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316288"/>
                        <a:ext cx="328613" cy="417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74" name="Line 38"/>
          <p:cNvSpPr>
            <a:spLocks noChangeShapeType="1"/>
          </p:cNvSpPr>
          <p:nvPr/>
        </p:nvSpPr>
        <p:spPr bwMode="auto">
          <a:xfrm>
            <a:off x="3505200" y="3581400"/>
            <a:ext cx="533400" cy="6096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75" name="Rectangle 39"/>
          <p:cNvSpPr>
            <a:spLocks noChangeArrowheads="1"/>
          </p:cNvSpPr>
          <p:nvPr/>
        </p:nvSpPr>
        <p:spPr bwMode="auto">
          <a:xfrm>
            <a:off x="204788" y="179388"/>
            <a:ext cx="1589087" cy="5191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RANSAC</a:t>
            </a:r>
          </a:p>
        </p:txBody>
      </p:sp>
      <p:sp>
        <p:nvSpPr>
          <p:cNvPr id="142377" name="Line 41"/>
          <p:cNvSpPr>
            <a:spLocks noChangeShapeType="1"/>
          </p:cNvSpPr>
          <p:nvPr/>
        </p:nvSpPr>
        <p:spPr bwMode="auto">
          <a:xfrm flipV="1">
            <a:off x="3200400" y="304800"/>
            <a:ext cx="3810000" cy="358140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80" name="Text Box 44"/>
          <p:cNvSpPr txBox="1">
            <a:spLocks noChangeArrowheads="1"/>
          </p:cNvSpPr>
          <p:nvPr/>
        </p:nvSpPr>
        <p:spPr bwMode="auto">
          <a:xfrm>
            <a:off x="6461125" y="4537075"/>
            <a:ext cx="184150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48" name="Object 39"/>
          <p:cNvGraphicFramePr>
            <a:graphicFrameLocks noChangeAspect="1"/>
          </p:cNvGraphicFramePr>
          <p:nvPr/>
        </p:nvGraphicFramePr>
        <p:xfrm>
          <a:off x="7161213" y="3657600"/>
          <a:ext cx="1266825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7" name="Equation" r:id="rId6" imgW="520560" imgH="215640" progId="Equation.3">
                  <p:embed/>
                </p:oleObj>
              </mc:Choice>
              <mc:Fallback>
                <p:oleObj name="Equation" r:id="rId6" imgW="520560" imgH="215640" progId="Equation.3">
                  <p:embed/>
                  <p:pic>
                    <p:nvPicPr>
                      <p:cNvPr id="48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1213" y="3657600"/>
                        <a:ext cx="1266825" cy="525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152400" y="5749506"/>
            <a:ext cx="8610600" cy="3738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0" name="Text Box 35"/>
          <p:cNvSpPr txBox="1">
            <a:spLocks noChangeArrowheads="1"/>
          </p:cNvSpPr>
          <p:nvPr/>
        </p:nvSpPr>
        <p:spPr bwMode="auto">
          <a:xfrm>
            <a:off x="152400" y="4038600"/>
            <a:ext cx="8610600" cy="213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Algorithm: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Sample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(randomly) the number of points required to fit the model (#=2)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Solve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for model parameters using samples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Score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by the fraction of inliers within a preset threshold of the model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Repeat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1-3 until the best model is found with high confidence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Silvio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Savarese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52400" y="685800"/>
            <a:ext cx="3095625" cy="1320770"/>
            <a:chOff x="152400" y="685800"/>
            <a:chExt cx="3095625" cy="1320770"/>
          </a:xfrm>
        </p:grpSpPr>
        <p:sp>
          <p:nvSpPr>
            <p:cNvPr id="47" name="Rectangle 40"/>
            <p:cNvSpPr>
              <a:spLocks noChangeArrowheads="1"/>
            </p:cNvSpPr>
            <p:nvPr/>
          </p:nvSpPr>
          <p:spPr bwMode="auto">
            <a:xfrm>
              <a:off x="152400" y="1219200"/>
              <a:ext cx="2079625" cy="304800"/>
            </a:xfrm>
            <a:prstGeom prst="rect">
              <a:avLst/>
            </a:prstGeom>
            <a:noFill/>
            <a:ln w="508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Fischler &amp; Bolles in ‘81.</a:t>
              </a:r>
            </a:p>
          </p:txBody>
        </p:sp>
        <p:sp>
          <p:nvSpPr>
            <p:cNvPr id="51" name="Rectangle 42"/>
            <p:cNvSpPr>
              <a:spLocks noChangeArrowheads="1"/>
            </p:cNvSpPr>
            <p:nvPr/>
          </p:nvSpPr>
          <p:spPr bwMode="auto">
            <a:xfrm>
              <a:off x="152400" y="685800"/>
              <a:ext cx="3095625" cy="3365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RAN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dom 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SA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mple 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onsensus) :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52400" y="1606460"/>
              <a:ext cx="23936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Line fitting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210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58" grpId="0" animBg="1"/>
      <p:bldP spid="142359" grpId="0" animBg="1"/>
      <p:bldP spid="142360" grpId="0" animBg="1"/>
      <p:bldP spid="142361" grpId="0" animBg="1"/>
      <p:bldP spid="142362" grpId="0" animBg="1"/>
      <p:bldP spid="142363" grpId="0" animBg="1"/>
      <p:bldP spid="142364" grpId="0" animBg="1"/>
      <p:bldP spid="142365" grpId="0" animBg="1"/>
      <p:bldP spid="142366" grpId="0" animBg="1"/>
      <p:bldP spid="142367" grpId="0" animBg="1"/>
      <p:bldP spid="142368" grpId="0" animBg="1"/>
      <p:bldP spid="142369" grpId="0" animBg="1"/>
      <p:bldP spid="142370" grpId="0" animBg="1"/>
      <p:bldP spid="142371" grpId="0" animBg="1"/>
      <p:bldP spid="142372" grpId="0" animBg="1"/>
      <p:bldP spid="142374" grpId="0" animBg="1"/>
      <p:bldP spid="14237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sz="4000" dirty="0"/>
              <a:t>How to choose parameters?</a:t>
            </a:r>
          </a:p>
        </p:txBody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31263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Number of samples </a:t>
            </a:r>
            <a:r>
              <a:rPr lang="en-US" sz="2400" i="1" dirty="0"/>
              <a:t>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Choose </a:t>
            </a:r>
            <a:r>
              <a:rPr lang="en-US" sz="1900" i="1" dirty="0"/>
              <a:t>N</a:t>
            </a:r>
            <a:r>
              <a:rPr lang="en-US" sz="1900" dirty="0"/>
              <a:t> so that, with probability </a:t>
            </a:r>
            <a:r>
              <a:rPr lang="en-US" sz="1900" i="1" dirty="0"/>
              <a:t>p</a:t>
            </a:r>
            <a:r>
              <a:rPr lang="en-US" sz="1900" dirty="0"/>
              <a:t>, at least one random sample is free from outliers (e.g. </a:t>
            </a:r>
            <a:r>
              <a:rPr lang="en-US" sz="1900" i="1" dirty="0"/>
              <a:t>p</a:t>
            </a:r>
            <a:r>
              <a:rPr lang="en-US" sz="1900" dirty="0"/>
              <a:t>=0.99) (outlier ratio: </a:t>
            </a:r>
            <a:r>
              <a:rPr lang="en-US" sz="1900" i="1" dirty="0"/>
              <a:t>e </a:t>
            </a:r>
            <a:r>
              <a:rPr lang="en-US" sz="1900" dirty="0"/>
              <a:t>)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Number of sampled points </a:t>
            </a:r>
            <a:r>
              <a:rPr lang="en-US" sz="2400" i="1" dirty="0"/>
              <a:t>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Minimum number needed to fit the model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Distance threshold </a:t>
            </a:r>
            <a:r>
              <a:rPr lang="en-US" sz="2400" i="1" dirty="0">
                <a:sym typeface="Symbol" pitchFamily="18" charset="2"/>
              </a:rPr>
              <a:t>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Choose </a:t>
            </a:r>
            <a:r>
              <a:rPr lang="en-US" sz="2000" i="1" dirty="0">
                <a:sym typeface="Symbol" pitchFamily="18" charset="2"/>
              </a:rPr>
              <a:t></a:t>
            </a:r>
            <a:r>
              <a:rPr lang="en-US" sz="2000" dirty="0"/>
              <a:t>  so that a good point with noise is likely (e.g., </a:t>
            </a:r>
            <a:r>
              <a:rPr lang="en-US" sz="2000" dirty="0" err="1"/>
              <a:t>prob</a:t>
            </a:r>
            <a:r>
              <a:rPr lang="en-US" sz="2000" dirty="0"/>
              <a:t>=0.95) within threshold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E.g. for zero-mean Gaussian noise with std. dev. σ: </a:t>
            </a:r>
            <a:r>
              <a:rPr lang="en-US" sz="2000" i="1" dirty="0">
                <a:sym typeface="Symbol" pitchFamily="18" charset="2"/>
              </a:rPr>
              <a:t> </a:t>
            </a:r>
            <a:r>
              <a:rPr lang="en-US" sz="2000" baseline="30000" dirty="0"/>
              <a:t>2</a:t>
            </a:r>
            <a:r>
              <a:rPr lang="en-US" sz="2000" i="1" dirty="0">
                <a:sym typeface="Symbol" pitchFamily="18" charset="2"/>
              </a:rPr>
              <a:t> </a:t>
            </a:r>
            <a:r>
              <a:rPr lang="en-US" sz="2000" dirty="0"/>
              <a:t>= 3.84σ</a:t>
            </a:r>
            <a:r>
              <a:rPr lang="en-US" sz="2000" baseline="30000" dirty="0"/>
              <a:t>2</a:t>
            </a:r>
            <a:r>
              <a:rPr lang="en-US" sz="2000" dirty="0"/>
              <a:t>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900" dirty="0"/>
          </a:p>
        </p:txBody>
      </p:sp>
      <p:graphicFrame>
        <p:nvGraphicFramePr>
          <p:cNvPr id="273506" name="Group 98"/>
          <p:cNvGraphicFramePr>
            <a:graphicFrameLocks noGrp="1"/>
          </p:cNvGraphicFramePr>
          <p:nvPr>
            <p:extLst/>
          </p:nvPr>
        </p:nvGraphicFramePr>
        <p:xfrm>
          <a:off x="4114800" y="4425809"/>
          <a:ext cx="4800600" cy="2194560"/>
        </p:xfrm>
        <a:graphic>
          <a:graphicData uri="http://schemas.openxmlformats.org/drawingml/2006/table">
            <a:tbl>
              <a:tblPr/>
              <a:tblGrid>
                <a:gridCol w="60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proportion of outliers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 </a:t>
                      </a:r>
                      <a:r>
                        <a:rPr kumimoji="0" 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s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25%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11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11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19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35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72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12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146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293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163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588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78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272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1177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Marc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Pollefeys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Derek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Hoiem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9400" y="4395677"/>
            <a:ext cx="3500438" cy="1275636"/>
            <a:chOff x="279400" y="4029075"/>
            <a:chExt cx="3500438" cy="1275636"/>
          </a:xfrm>
        </p:grpSpPr>
        <p:graphicFrame>
          <p:nvGraphicFramePr>
            <p:cNvPr id="273412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430213" y="4267170"/>
            <a:ext cx="3200400" cy="420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1" name="Equation" r:id="rId4" imgW="1828800" imgH="241200" progId="Equation.3">
                    <p:embed/>
                  </p:oleObj>
                </mc:Choice>
                <mc:Fallback>
                  <p:oleObj name="Equation" r:id="rId4" imgW="1828800" imgH="241200" progId="Equation.3">
                    <p:embed/>
                    <p:pic>
                      <p:nvPicPr>
                        <p:cNvPr id="27341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213" y="4267170"/>
                          <a:ext cx="3200400" cy="4206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3507" name="Rectangle 99"/>
            <p:cNvSpPr>
              <a:spLocks noChangeArrowheads="1"/>
            </p:cNvSpPr>
            <p:nvPr/>
          </p:nvSpPr>
          <p:spPr bwMode="auto">
            <a:xfrm>
              <a:off x="279400" y="4029075"/>
              <a:ext cx="3500438" cy="9144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821596" y="4996934"/>
              <a:ext cx="24160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imbusRomNo9L-Medi"/>
                  <a:ea typeface="+mn-ea"/>
                  <a:cs typeface="+mn-cs"/>
                </a:rPr>
                <a:t>Explanation in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imbusRomNo9L-Medi"/>
                  <a:ea typeface="+mn-ea"/>
                  <a:cs typeface="+mn-cs"/>
                </a:rPr>
                <a:t>Szeliski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imbusRomNo9L-Medi"/>
                  <a:ea typeface="+mn-ea"/>
                  <a:cs typeface="+mn-cs"/>
                </a:rPr>
                <a:t> 6.1.4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16592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RANSAC pros and cons</a:t>
            </a:r>
          </a:p>
        </p:txBody>
      </p:sp>
      <p:sp>
        <p:nvSpPr>
          <p:cNvPr id="15912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/>
              <a:t>Pros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Applicable to many different problems, e.g. image stitching, relating two views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Often works well in practice</a:t>
            </a:r>
          </a:p>
          <a:p>
            <a:pPr>
              <a:buFontTx/>
              <a:buChar char="•"/>
            </a:pPr>
            <a:r>
              <a:rPr lang="en-US" dirty="0"/>
              <a:t>Cons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Lots of parameters to tune (see previous slide)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Doesn’t work well for low inlier ratios (too many iterations, or can fail completely)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Svetlana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Lazebnik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766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380F-8AC3-4179-B5BD-46E8248B8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7716-E2C9-40A5-909F-FAF0D602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/>
          <a:lstStyle/>
          <a:p>
            <a:r>
              <a:rPr lang="en-US" dirty="0"/>
              <a:t>Edges</a:t>
            </a:r>
          </a:p>
          <a:p>
            <a:pPr lvl="1"/>
            <a:r>
              <a:rPr lang="en-US" dirty="0"/>
              <a:t>Extract gradients and threshold</a:t>
            </a:r>
          </a:p>
          <a:p>
            <a:r>
              <a:rPr lang="en-US" dirty="0"/>
              <a:t>Lines and circles</a:t>
            </a:r>
          </a:p>
          <a:p>
            <a:pPr lvl="1"/>
            <a:r>
              <a:rPr lang="en-US" dirty="0"/>
              <a:t>Find which edge points are collinear or belong to another shape e.g. circle</a:t>
            </a:r>
          </a:p>
          <a:p>
            <a:pPr lvl="1"/>
            <a:r>
              <a:rPr lang="en-US" dirty="0"/>
              <a:t>Automatically detect and ignore outliers</a:t>
            </a:r>
          </a:p>
          <a:p>
            <a:r>
              <a:rPr lang="en-US" dirty="0"/>
              <a:t>Segments</a:t>
            </a:r>
          </a:p>
          <a:p>
            <a:pPr lvl="1"/>
            <a:r>
              <a:rPr lang="en-US" dirty="0"/>
              <a:t>Find which pixels form a consistent region</a:t>
            </a:r>
          </a:p>
          <a:p>
            <a:pPr lvl="1"/>
            <a:r>
              <a:rPr lang="en-US" dirty="0"/>
              <a:t>Clustering (e.g. K-means)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F9C007-856D-4176-9841-6C1A8C0A3E24}"/>
              </a:ext>
            </a:extLst>
          </p:cNvPr>
          <p:cNvSpPr/>
          <p:nvPr/>
        </p:nvSpPr>
        <p:spPr>
          <a:xfrm>
            <a:off x="457200" y="4743450"/>
            <a:ext cx="8229600" cy="16573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803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profile</a:t>
            </a:r>
          </a:p>
        </p:txBody>
      </p:sp>
      <p:pic>
        <p:nvPicPr>
          <p:cNvPr id="17411" name="Picture 3" descr="C:\Documents and Settings\Derek Hoiem\My Documents\Classes\Spring10 - Computer Vision\figs\7\monaco_500.png"/>
          <p:cNvPicPr>
            <a:picLocks noChangeAspect="1" noChangeArrowheads="1"/>
          </p:cNvPicPr>
          <p:nvPr/>
        </p:nvPicPr>
        <p:blipFill>
          <a:blip r:embed="rId2" cstate="print"/>
          <a:srcRect l="7143" t="2380" r="7143"/>
          <a:stretch>
            <a:fillRect/>
          </a:stretch>
        </p:blipFill>
        <p:spPr bwMode="auto">
          <a:xfrm>
            <a:off x="4572000" y="0"/>
            <a:ext cx="457200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412" name="Group 12"/>
          <p:cNvGrpSpPr>
            <a:grpSpLocks noChangeAspect="1"/>
          </p:cNvGrpSpPr>
          <p:nvPr/>
        </p:nvGrpSpPr>
        <p:grpSpPr bwMode="auto">
          <a:xfrm>
            <a:off x="228600" y="1524000"/>
            <a:ext cx="3438525" cy="4267200"/>
            <a:chOff x="0" y="1143000"/>
            <a:chExt cx="4421326" cy="5486400"/>
          </a:xfrm>
        </p:grpSpPr>
        <p:pic>
          <p:nvPicPr>
            <p:cNvPr id="17416" name="Picture 2" descr="C:\Documents and Settings\Derek Hoiem\My Documents\My Pictures\monte carlo\monaco03.jpg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304800" y="1143000"/>
              <a:ext cx="4116526" cy="548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Straight Connector 6"/>
            <p:cNvCxnSpPr/>
            <p:nvPr/>
          </p:nvCxnSpPr>
          <p:spPr>
            <a:xfrm>
              <a:off x="304145" y="4572000"/>
              <a:ext cx="4115140" cy="204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0" y="3886200"/>
              <a:ext cx="838950" cy="53272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/>
          <p:cNvCxnSpPr/>
          <p:nvPr/>
        </p:nvCxnSpPr>
        <p:spPr>
          <a:xfrm>
            <a:off x="5029200" y="457200"/>
            <a:ext cx="381000" cy="7620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3" name="Picture 5" descr="C:\Documents and Settings\Derek Hoiem\My Documents\Classes\Spring10 - Computer Vision\figs\7\monaco_500_gx.png"/>
          <p:cNvPicPr>
            <a:picLocks noChangeAspect="1" noChangeArrowheads="1"/>
          </p:cNvPicPr>
          <p:nvPr/>
        </p:nvPicPr>
        <p:blipFill>
          <a:blip r:embed="rId4" cstate="print"/>
          <a:srcRect l="7307" t="2856" r="7130" b="5714"/>
          <a:stretch>
            <a:fillRect/>
          </a:stretch>
        </p:blipFill>
        <p:spPr bwMode="auto">
          <a:xfrm>
            <a:off x="4572000" y="2971800"/>
            <a:ext cx="4572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Arrow Connector 14"/>
          <p:cNvCxnSpPr/>
          <p:nvPr/>
        </p:nvCxnSpPr>
        <p:spPr>
          <a:xfrm>
            <a:off x="4953000" y="4572000"/>
            <a:ext cx="381000" cy="15240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24600" y="2286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Intensity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77000" y="328185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Gradient</a:t>
            </a: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7462684" y="6579267"/>
            <a:ext cx="1681316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Source: D. </a:t>
            </a:r>
            <a:r>
              <a:rPr lang="en-US" sz="1200" dirty="0" err="1">
                <a:solidFill>
                  <a:prstClr val="black"/>
                </a:solidFill>
              </a:rPr>
              <a:t>Hoiem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9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vs Segments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6891130" y="6579267"/>
            <a:ext cx="225287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Figure adapted from J. Hays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56760" y="1293154"/>
            <a:ext cx="5830479" cy="3672741"/>
            <a:chOff x="0" y="1273175"/>
            <a:chExt cx="6844748" cy="4311650"/>
          </a:xfrm>
        </p:grpSpPr>
        <p:pic>
          <p:nvPicPr>
            <p:cNvPr id="14338" name="Picture 2" descr="http://cs.brown.edu/courses/cs143/proj5/teaser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0" y="1273175"/>
              <a:ext cx="4572000" cy="431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://cs.brown.edu/courses/cs143/proj5/teaser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45"/>
            <a:stretch/>
          </p:blipFill>
          <p:spPr bwMode="auto">
            <a:xfrm>
              <a:off x="4572000" y="1273175"/>
              <a:ext cx="2272748" cy="431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C1A8FC-00F4-4862-9F18-A341E9609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757" y="5078439"/>
            <a:ext cx="8229600" cy="142755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Edges: More low-level; don’t need to be closed</a:t>
            </a:r>
          </a:p>
          <a:p>
            <a:r>
              <a:rPr lang="en-US" sz="2800" dirty="0"/>
              <a:t>Segments: Ideally one segment for each semantic group/object; should include closed contours</a:t>
            </a:r>
          </a:p>
        </p:txBody>
      </p:sp>
    </p:spTree>
    <p:extLst>
      <p:ext uri="{BB962C8B-B14F-4D97-AF65-F5344CB8AC3E}">
        <p14:creationId xmlns:p14="http://schemas.microsoft.com/office/powerpoint/2010/main" val="22962228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goals of segmentation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Separate image into coherent “objects”</a:t>
            </a:r>
          </a:p>
        </p:txBody>
      </p:sp>
      <p:pic>
        <p:nvPicPr>
          <p:cNvPr id="4915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7363" y="2766391"/>
            <a:ext cx="2662237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2766391"/>
            <a:ext cx="2667000" cy="17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52600" y="4720604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9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4720604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0" name="Text Box 9"/>
          <p:cNvSpPr txBox="1">
            <a:spLocks noChangeArrowheads="1"/>
          </p:cNvSpPr>
          <p:nvPr/>
        </p:nvSpPr>
        <p:spPr bwMode="auto">
          <a:xfrm>
            <a:off x="2641600" y="2309191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image</a:t>
            </a:r>
          </a:p>
        </p:txBody>
      </p:sp>
      <p:sp>
        <p:nvSpPr>
          <p:cNvPr id="49161" name="Text Box 10"/>
          <p:cNvSpPr txBox="1">
            <a:spLocks noChangeArrowheads="1"/>
          </p:cNvSpPr>
          <p:nvPr/>
        </p:nvSpPr>
        <p:spPr bwMode="auto">
          <a:xfrm>
            <a:off x="4768850" y="2306016"/>
            <a:ext cx="231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charset="0"/>
              </a:rPr>
              <a:t>human segmentation</a:t>
            </a:r>
          </a:p>
        </p:txBody>
      </p:sp>
      <p:sp>
        <p:nvSpPr>
          <p:cNvPr id="49162" name="Text Box 11"/>
          <p:cNvSpPr txBox="1">
            <a:spLocks noChangeArrowheads="1"/>
          </p:cNvSpPr>
          <p:nvPr/>
        </p:nvSpPr>
        <p:spPr bwMode="auto">
          <a:xfrm>
            <a:off x="0" y="6596289"/>
            <a:ext cx="29876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050" dirty="0">
                <a:solidFill>
                  <a:srgbClr val="000000"/>
                </a:solidFill>
              </a:rPr>
              <a:t>Source: L. </a:t>
            </a:r>
            <a:r>
              <a:rPr lang="en-US" sz="1050" dirty="0" err="1">
                <a:solidFill>
                  <a:srgbClr val="000000"/>
                </a:solidFill>
              </a:rPr>
              <a:t>Lazebnik</a:t>
            </a:r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055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goals of segmentation</a:t>
            </a:r>
          </a:p>
        </p:txBody>
      </p:sp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Separate image into coherent “objects”</a:t>
            </a:r>
          </a:p>
          <a:p>
            <a:pPr eaLnBrk="1" hangingPunct="1"/>
            <a:r>
              <a:rPr lang="en-US" dirty="0"/>
              <a:t>Group together similar-looking pixels for efficiency of further processing</a:t>
            </a:r>
          </a:p>
        </p:txBody>
      </p:sp>
      <p:pic>
        <p:nvPicPr>
          <p:cNvPr id="64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2763" y="3420786"/>
            <a:ext cx="2241550" cy="274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95925" y="3422373"/>
            <a:ext cx="2276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7174" name="Rectangle 6"/>
          <p:cNvSpPr>
            <a:spLocks noChangeArrowheads="1"/>
          </p:cNvSpPr>
          <p:nvPr/>
        </p:nvSpPr>
        <p:spPr bwMode="auto">
          <a:xfrm>
            <a:off x="2987674" y="6240186"/>
            <a:ext cx="84486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cs typeface="Arial" charset="0"/>
              </a:rPr>
              <a:t>X. Ren and J. Malik. </a:t>
            </a:r>
            <a:r>
              <a:rPr lang="en-US" sz="1200" b="1" dirty="0">
                <a:solidFill>
                  <a:srgbClr val="000000"/>
                </a:solidFill>
                <a:cs typeface="Arial" charset="0"/>
                <a:hlinkClick r:id="rId6"/>
              </a:rPr>
              <a:t>Learning a classification model for segmentation.</a:t>
            </a:r>
            <a:r>
              <a:rPr lang="en-US" sz="1200" dirty="0">
                <a:solidFill>
                  <a:srgbClr val="000000"/>
                </a:solidFill>
                <a:cs typeface="Arial" charset="0"/>
              </a:rPr>
              <a:t> ICCV 2003.</a:t>
            </a:r>
            <a:endParaRPr lang="en-US" sz="12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47175" name="Text Box 7"/>
          <p:cNvSpPr txBox="1">
            <a:spLocks noChangeArrowheads="1"/>
          </p:cNvSpPr>
          <p:nvPr/>
        </p:nvSpPr>
        <p:spPr bwMode="auto">
          <a:xfrm>
            <a:off x="1076325" y="4565373"/>
            <a:ext cx="1931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“superpixels”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0" y="6596523"/>
            <a:ext cx="29876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050" dirty="0">
                <a:solidFill>
                  <a:srgbClr val="000000"/>
                </a:solidFill>
              </a:rPr>
              <a:t>Source: L. </a:t>
            </a:r>
            <a:r>
              <a:rPr lang="en-US" sz="1050" dirty="0" err="1">
                <a:solidFill>
                  <a:srgbClr val="000000"/>
                </a:solidFill>
              </a:rPr>
              <a:t>Lazebnik</a:t>
            </a:r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555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1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12"/>
          <p:cNvGrpSpPr>
            <a:grpSpLocks/>
          </p:cNvGrpSpPr>
          <p:nvPr/>
        </p:nvGrpSpPr>
        <p:grpSpPr bwMode="auto">
          <a:xfrm>
            <a:off x="4793063" y="3353151"/>
            <a:ext cx="3622303" cy="3248492"/>
            <a:chOff x="3352800" y="1143000"/>
            <a:chExt cx="5410200" cy="5784449"/>
          </a:xfrm>
        </p:grpSpPr>
        <p:pic>
          <p:nvPicPr>
            <p:cNvPr id="1229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143000"/>
              <a:ext cx="5410200" cy="4938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0" name="Text Box 4"/>
            <p:cNvSpPr txBox="1">
              <a:spLocks noChangeArrowheads="1"/>
            </p:cNvSpPr>
            <p:nvPr/>
          </p:nvSpPr>
          <p:spPr bwMode="auto">
            <a:xfrm>
              <a:off x="4461937" y="6324601"/>
              <a:ext cx="3427174" cy="602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cs typeface="Arial" charset="0"/>
                </a:rPr>
                <a:t>The Muller-</a:t>
              </a:r>
              <a:r>
                <a:rPr lang="en-US" sz="1600" dirty="0" err="1">
                  <a:solidFill>
                    <a:srgbClr val="000000"/>
                  </a:solidFill>
                  <a:cs typeface="Arial" charset="0"/>
                </a:rPr>
                <a:t>Lyer</a:t>
              </a:r>
              <a:r>
                <a:rPr lang="en-US" sz="1600" dirty="0">
                  <a:solidFill>
                    <a:srgbClr val="000000"/>
                  </a:solidFill>
                  <a:cs typeface="Arial" charset="0"/>
                </a:rPr>
                <a:t> illusion</a:t>
              </a:r>
            </a:p>
          </p:txBody>
        </p:sp>
      </p:grpSp>
      <p:cxnSp>
        <p:nvCxnSpPr>
          <p:cNvPr id="14" name="Straight Connector 13"/>
          <p:cNvCxnSpPr>
            <a:cxnSpLocks/>
          </p:cNvCxnSpPr>
          <p:nvPr/>
        </p:nvCxnSpPr>
        <p:spPr>
          <a:xfrm flipV="1">
            <a:off x="3108682" y="4912888"/>
            <a:ext cx="762000" cy="76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 flipH="1" flipV="1">
            <a:off x="1813282" y="5293888"/>
            <a:ext cx="762000" cy="76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975082" y="4912888"/>
            <a:ext cx="762000" cy="76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 flipH="1" flipV="1">
            <a:off x="2041882" y="4912888"/>
            <a:ext cx="762000" cy="76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1075344" y="4608088"/>
            <a:ext cx="2596942" cy="2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 rot="19488811">
            <a:off x="4181093" y="4277627"/>
            <a:ext cx="358477" cy="162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2098211">
            <a:off x="4166206" y="5163352"/>
            <a:ext cx="353066" cy="165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-509" y="6614454"/>
            <a:ext cx="299491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0000"/>
                </a:solidFill>
              </a:rPr>
              <a:t>Adapted from K. </a:t>
            </a:r>
            <a:r>
              <a:rPr lang="en-US" sz="1050" dirty="0" err="1">
                <a:solidFill>
                  <a:srgbClr val="000000"/>
                </a:solidFill>
              </a:rPr>
              <a:t>Grauman</a:t>
            </a:r>
            <a:r>
              <a:rPr lang="en-US" sz="1050" dirty="0">
                <a:solidFill>
                  <a:srgbClr val="000000"/>
                </a:solidFill>
              </a:rPr>
              <a:t>, D. </a:t>
            </a:r>
            <a:r>
              <a:rPr lang="en-US" sz="1050" dirty="0" err="1">
                <a:solidFill>
                  <a:srgbClr val="000000"/>
                </a:solidFill>
              </a:rPr>
              <a:t>Hoiem</a:t>
            </a:r>
            <a:endParaRPr lang="en-US" sz="1050" dirty="0">
              <a:solidFill>
                <a:srgbClr val="000000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5D04DC6-195B-434F-9286-A0CD18842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1868" t="41953" r="11375" b="30560"/>
          <a:stretch>
            <a:fillRect/>
          </a:stretch>
        </p:blipFill>
        <p:spPr bwMode="auto">
          <a:xfrm>
            <a:off x="1685507" y="1018900"/>
            <a:ext cx="5992813" cy="23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446088" y="0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We perceive the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55606063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/>
              <a:t>Similarity</a:t>
            </a:r>
          </a:p>
        </p:txBody>
      </p:sp>
      <p:pic>
        <p:nvPicPr>
          <p:cNvPr id="29699" name="Picture 2" descr="http://whatscookingamerica.net/EdibleFlowers/LavenderFlower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2713" y="4341813"/>
            <a:ext cx="3249612" cy="223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6" descr="http://www.pecorfamily.com/Blog_202006_2D06_2D21_20Fenc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0400" y="1165225"/>
            <a:ext cx="2263775" cy="301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8" descr="http://wwwdelivery.superstock.com/WI/223/1532/PreviewComp/SuperStock_1532R-083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77975" y="4524375"/>
            <a:ext cx="2332038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10" descr="http://www.chicagoist.com/attachments/chicagoist_alicia/GEESE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9113" y="1165225"/>
            <a:ext cx="4206875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1">
            <a:extLst>
              <a:ext uri="{FF2B5EF4-FFF2-40B4-BE49-F238E27FC236}">
                <a16:creationId xmlns:a16="http://schemas.microsoft.com/office/drawing/2014/main" id="{65E3B168-5927-4E1D-A3A7-9262DCD86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96289"/>
            <a:ext cx="29876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050" dirty="0">
                <a:solidFill>
                  <a:srgbClr val="000000"/>
                </a:solidFill>
              </a:rPr>
              <a:t>Slide: K. </a:t>
            </a:r>
            <a:r>
              <a:rPr lang="en-US" sz="1050" dirty="0" err="1">
                <a:solidFill>
                  <a:srgbClr val="000000"/>
                </a:solidFill>
              </a:rPr>
              <a:t>Grauman</a:t>
            </a:r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1147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/>
              <a:t>Proximity</a:t>
            </a:r>
          </a:p>
        </p:txBody>
      </p:sp>
      <p:pic>
        <p:nvPicPr>
          <p:cNvPr id="32771" name="Picture 2" descr="http://www.capital.edu/Resources/Images/outside6_0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6550" y="1201738"/>
            <a:ext cx="66675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4" descr="http://img.photobucket.com/albums/v338/CarolinaClay/OFC%20Blog/books.jpg"/>
          <p:cNvPicPr>
            <a:picLocks noChangeAspect="1" noChangeArrowheads="1"/>
          </p:cNvPicPr>
          <p:nvPr/>
        </p:nvPicPr>
        <p:blipFill>
          <a:blip r:embed="rId4" cstate="print"/>
          <a:srcRect t="46950" r="26448"/>
          <a:stretch>
            <a:fillRect/>
          </a:stretch>
        </p:blipFill>
        <p:spPr bwMode="auto">
          <a:xfrm>
            <a:off x="3359150" y="4013200"/>
            <a:ext cx="5703888" cy="274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1">
            <a:extLst>
              <a:ext uri="{FF2B5EF4-FFF2-40B4-BE49-F238E27FC236}">
                <a16:creationId xmlns:a16="http://schemas.microsoft.com/office/drawing/2014/main" id="{E04D99C8-0930-420F-A032-38349E17C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96289"/>
            <a:ext cx="29876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050" dirty="0">
                <a:solidFill>
                  <a:srgbClr val="000000"/>
                </a:solidFill>
              </a:rPr>
              <a:t>Slide: K. </a:t>
            </a:r>
            <a:r>
              <a:rPr lang="en-US" sz="1050" dirty="0" err="1">
                <a:solidFill>
                  <a:srgbClr val="000000"/>
                </a:solidFill>
              </a:rPr>
              <a:t>Grauman</a:t>
            </a:r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3842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/>
              <a:t>Common fate</a:t>
            </a:r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84300"/>
            <a:ext cx="5030788" cy="34686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31749" name="Picture 2" descr="http://www.lilano.de/catalog/images/traffic-berlin_200509DSC485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65738" y="1712913"/>
            <a:ext cx="4094162" cy="26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0" y="6596289"/>
            <a:ext cx="29876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050" dirty="0">
                <a:solidFill>
                  <a:srgbClr val="000000"/>
                </a:solidFill>
              </a:rPr>
              <a:t>Slide: K. </a:t>
            </a:r>
            <a:r>
              <a:rPr lang="en-US" sz="1050" dirty="0" err="1">
                <a:solidFill>
                  <a:srgbClr val="000000"/>
                </a:solidFill>
              </a:rPr>
              <a:t>Grauman</a:t>
            </a:r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8770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clean_histogram_grayscal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5950" y="1042988"/>
            <a:ext cx="4089400" cy="279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2" descr="simple_image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0" y="1392238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1204" name="TextBox 3"/>
          <p:cNvSpPr txBox="1">
            <a:spLocks noChangeArrowheads="1"/>
          </p:cNvSpPr>
          <p:nvPr/>
        </p:nvSpPr>
        <p:spPr bwMode="auto">
          <a:xfrm>
            <a:off x="5813425" y="3546475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solidFill>
                  <a:srgbClr val="000000"/>
                </a:solidFill>
              </a:rPr>
              <a:t>intensity</a:t>
            </a:r>
          </a:p>
        </p:txBody>
      </p:sp>
      <p:sp>
        <p:nvSpPr>
          <p:cNvPr id="51205" name="TextBox 4"/>
          <p:cNvSpPr txBox="1">
            <a:spLocks noChangeArrowheads="1"/>
          </p:cNvSpPr>
          <p:nvPr/>
        </p:nvSpPr>
        <p:spPr bwMode="auto">
          <a:xfrm rot="-5400000">
            <a:off x="2951163" y="1406525"/>
            <a:ext cx="3176587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solidFill>
                  <a:srgbClr val="000000"/>
                </a:solidFill>
              </a:rPr>
              <a:t>pixel count</a:t>
            </a:r>
          </a:p>
        </p:txBody>
      </p:sp>
      <p:sp>
        <p:nvSpPr>
          <p:cNvPr id="51206" name="TextBox 7"/>
          <p:cNvSpPr txBox="1">
            <a:spLocks noChangeArrowheads="1"/>
          </p:cNvSpPr>
          <p:nvPr/>
        </p:nvSpPr>
        <p:spPr bwMode="auto">
          <a:xfrm>
            <a:off x="993775" y="3132138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solidFill>
                  <a:srgbClr val="000000"/>
                </a:solidFill>
              </a:rPr>
              <a:t>input image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5156200" y="1574800"/>
            <a:ext cx="2263775" cy="1314450"/>
            <a:chOff x="5156211" y="873090"/>
            <a:chExt cx="2263803" cy="1314468"/>
          </a:xfrm>
        </p:grpSpPr>
        <p:sp>
          <p:nvSpPr>
            <p:cNvPr id="51217" name="TextBox 14"/>
            <p:cNvSpPr txBox="1">
              <a:spLocks noChangeArrowheads="1"/>
            </p:cNvSpPr>
            <p:nvPr/>
          </p:nvSpPr>
          <p:spPr bwMode="auto">
            <a:xfrm>
              <a:off x="5265747" y="873090"/>
              <a:ext cx="21542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srgbClr val="000000"/>
                  </a:solidFill>
                </a:rPr>
                <a:t>black pixels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5400000">
              <a:off x="4973646" y="1384272"/>
              <a:ext cx="985850" cy="62072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689725" y="1720850"/>
            <a:ext cx="8397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>
                <a:solidFill>
                  <a:srgbClr val="000000"/>
                </a:solidFill>
              </a:rPr>
              <a:t>gray pixels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16200000" flipH="1">
            <a:off x="6817518" y="2469357"/>
            <a:ext cx="32861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304213" y="1027113"/>
            <a:ext cx="8397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>
                <a:solidFill>
                  <a:srgbClr val="000000"/>
                </a:solidFill>
              </a:rPr>
              <a:t>white pixels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rot="10800000" flipV="1">
            <a:off x="7785100" y="1673225"/>
            <a:ext cx="777875" cy="376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74700" y="4195763"/>
            <a:ext cx="7785100" cy="217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>
                <a:solidFill>
                  <a:srgbClr val="000000"/>
                </a:solidFill>
              </a:rPr>
              <a:t>These intensities define the three groups.</a:t>
            </a:r>
          </a:p>
          <a:p>
            <a:pPr marL="290513" indent="-290513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>
                <a:solidFill>
                  <a:srgbClr val="000000"/>
                </a:solidFill>
              </a:rPr>
              <a:t>We could label every pixel in the image according to which of these primary intensities it is.</a:t>
            </a:r>
          </a:p>
          <a:p>
            <a:pPr marL="747713" lvl="1" indent="-290513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i.e., </a:t>
            </a:r>
            <a:r>
              <a:rPr lang="en-US" sz="2000" i="1">
                <a:solidFill>
                  <a:srgbClr val="000000"/>
                </a:solidFill>
              </a:rPr>
              <a:t>segment</a:t>
            </a:r>
            <a:r>
              <a:rPr lang="en-US" sz="2000">
                <a:solidFill>
                  <a:srgbClr val="000000"/>
                </a:solidFill>
              </a:rPr>
              <a:t> the image based on the intensity feature.</a:t>
            </a:r>
          </a:p>
          <a:p>
            <a:pPr marL="290513" indent="-290513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>
                <a:solidFill>
                  <a:srgbClr val="000000"/>
                </a:solidFill>
              </a:rPr>
              <a:t>What if the image isn’t quite so simple?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1249363" y="1939925"/>
            <a:ext cx="58420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162175" y="1903413"/>
            <a:ext cx="584200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2892425" y="1428750"/>
            <a:ext cx="58420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dirty="0">
                <a:solidFill>
                  <a:srgbClr val="000000"/>
                </a:solidFill>
              </a:rPr>
              <a:t>Image segmentation: toy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30" y="6613611"/>
            <a:ext cx="25688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</a:rPr>
              <a:t>Source: K. </a:t>
            </a:r>
            <a:r>
              <a:rPr lang="en-US" sz="1050" dirty="0" err="1">
                <a:solidFill>
                  <a:srgbClr val="000000"/>
                </a:solidFill>
              </a:rPr>
              <a:t>Grauman</a:t>
            </a:r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68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30" grpId="0" build="allAtOnce"/>
      <p:bldP spid="31" grpId="0"/>
      <p:bldP spid="32" grpId="0"/>
      <p:bldP spid="3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5" descr="noisy_grayscale_im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0" y="727075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3251" name="Picture 6" descr="noisy_histogram_grayscale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2463" y="398463"/>
            <a:ext cx="4171950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TextBox 8"/>
          <p:cNvSpPr txBox="1">
            <a:spLocks noChangeArrowheads="1"/>
          </p:cNvSpPr>
          <p:nvPr/>
        </p:nvSpPr>
        <p:spPr bwMode="auto">
          <a:xfrm>
            <a:off x="993775" y="2479675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solidFill>
                  <a:srgbClr val="000000"/>
                </a:solidFill>
              </a:rPr>
              <a:t>input image</a:t>
            </a:r>
          </a:p>
        </p:txBody>
      </p:sp>
      <p:sp>
        <p:nvSpPr>
          <p:cNvPr id="53253" name="TextBox 9"/>
          <p:cNvSpPr txBox="1">
            <a:spLocks noChangeArrowheads="1"/>
          </p:cNvSpPr>
          <p:nvPr/>
        </p:nvSpPr>
        <p:spPr bwMode="auto">
          <a:xfrm>
            <a:off x="5740400" y="2735263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solidFill>
                  <a:srgbClr val="000000"/>
                </a:solidFill>
              </a:rPr>
              <a:t>intensity</a:t>
            </a:r>
          </a:p>
        </p:txBody>
      </p:sp>
      <p:sp>
        <p:nvSpPr>
          <p:cNvPr id="53254" name="TextBox 10"/>
          <p:cNvSpPr txBox="1">
            <a:spLocks noChangeArrowheads="1"/>
          </p:cNvSpPr>
          <p:nvPr/>
        </p:nvSpPr>
        <p:spPr bwMode="auto">
          <a:xfrm rot="-5400000">
            <a:off x="3517106" y="1315245"/>
            <a:ext cx="18256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solidFill>
                  <a:srgbClr val="000000"/>
                </a:solidFill>
              </a:rPr>
              <a:t>pixel count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11213" y="3282950"/>
            <a:ext cx="77851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Now how to determine the three main intensities that define our groups?</a:t>
            </a:r>
          </a:p>
          <a:p>
            <a:pPr marL="290513" indent="-290513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We need to </a:t>
            </a:r>
            <a:r>
              <a:rPr lang="en-US" sz="2400" b="1" i="1" dirty="0">
                <a:solidFill>
                  <a:srgbClr val="000000"/>
                </a:solidFill>
              </a:rPr>
              <a:t>cluster.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30" y="6613611"/>
            <a:ext cx="25688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</a:rPr>
              <a:t>Source: K. </a:t>
            </a:r>
            <a:r>
              <a:rPr lang="en-US" sz="1050" dirty="0" err="1">
                <a:solidFill>
                  <a:srgbClr val="000000"/>
                </a:solidFill>
              </a:rPr>
              <a:t>Grauman</a:t>
            </a:r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3411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920750" y="1055688"/>
            <a:ext cx="7667625" cy="625475"/>
            <a:chOff x="847674" y="5692806"/>
            <a:chExt cx="7667730" cy="624923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847674" y="5802246"/>
              <a:ext cx="7667730" cy="1587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650960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295" name="TextBox 17"/>
            <p:cNvSpPr txBox="1">
              <a:spLocks noChangeArrowheads="1"/>
            </p:cNvSpPr>
            <p:nvPr/>
          </p:nvSpPr>
          <p:spPr bwMode="auto">
            <a:xfrm>
              <a:off x="1541421" y="5948397"/>
              <a:ext cx="15335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54296" name="TextBox 18"/>
            <p:cNvSpPr txBox="1">
              <a:spLocks noChangeArrowheads="1"/>
            </p:cNvSpPr>
            <p:nvPr/>
          </p:nvSpPr>
          <p:spPr bwMode="auto">
            <a:xfrm>
              <a:off x="4462461" y="5911884"/>
              <a:ext cx="15335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190</a:t>
              </a:r>
            </a:p>
          </p:txBody>
        </p:sp>
        <p:sp>
          <p:nvSpPr>
            <p:cNvPr id="54297" name="TextBox 19"/>
            <p:cNvSpPr txBox="1">
              <a:spLocks noChangeArrowheads="1"/>
            </p:cNvSpPr>
            <p:nvPr/>
          </p:nvSpPr>
          <p:spPr bwMode="auto">
            <a:xfrm>
              <a:off x="6835806" y="5911884"/>
              <a:ext cx="15335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255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180336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504908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94306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4389436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53548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68154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71805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86410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01015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86410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90061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04667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192722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870038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906552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052604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14206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17857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32462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397650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434164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580216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501015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04667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192722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26574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02260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44831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74041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68975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672626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87232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690883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6945346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09139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20093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346988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813816" y="3465513"/>
            <a:ext cx="7923213" cy="2385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Goal: choose three “centers” as the </a:t>
            </a:r>
            <a:r>
              <a:rPr lang="en-US" sz="2400" dirty="0">
                <a:solidFill>
                  <a:srgbClr val="C00000"/>
                </a:solidFill>
              </a:rPr>
              <a:t>representative </a:t>
            </a:r>
            <a:r>
              <a:rPr lang="en-US" sz="2400" dirty="0">
                <a:solidFill>
                  <a:srgbClr val="000000"/>
                </a:solidFill>
              </a:rPr>
              <a:t>intensities, and label every pixel according to which of these centers it is nearest to.</a:t>
            </a:r>
          </a:p>
          <a:p>
            <a:pPr marL="290513" indent="-290513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Best cluster centers are those that minimize </a:t>
            </a:r>
            <a:r>
              <a:rPr lang="en-US" sz="2400" i="1" dirty="0">
                <a:solidFill>
                  <a:srgbClr val="000000"/>
                </a:solidFill>
              </a:rPr>
              <a:t>sum of squared differences </a:t>
            </a:r>
            <a:r>
              <a:rPr lang="en-US" sz="2400" dirty="0">
                <a:solidFill>
                  <a:srgbClr val="000000"/>
                </a:solidFill>
              </a:rPr>
              <a:t>(SSD) between all points and their nearest cluster center c</a:t>
            </a:r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</a:p>
        </p:txBody>
      </p:sp>
      <p:grpSp>
        <p:nvGrpSpPr>
          <p:cNvPr id="3" name="Group 74"/>
          <p:cNvGrpSpPr>
            <a:grpSpLocks noChangeAspect="1"/>
          </p:cNvGrpSpPr>
          <p:nvPr/>
        </p:nvGrpSpPr>
        <p:grpSpPr bwMode="auto">
          <a:xfrm>
            <a:off x="2235200" y="2005013"/>
            <a:ext cx="4862513" cy="1241425"/>
            <a:chOff x="884187" y="1968480"/>
            <a:chExt cx="7120035" cy="1817688"/>
          </a:xfrm>
        </p:grpSpPr>
        <p:pic>
          <p:nvPicPr>
            <p:cNvPr id="54286" name="Picture 5" descr="noisy_grayscale_im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84187" y="1968480"/>
              <a:ext cx="2762250" cy="17811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4" name="Group 63"/>
            <p:cNvGrpSpPr>
              <a:grpSpLocks/>
            </p:cNvGrpSpPr>
            <p:nvPr/>
          </p:nvGrpSpPr>
          <p:grpSpPr bwMode="auto">
            <a:xfrm>
              <a:off x="5156208" y="2004993"/>
              <a:ext cx="2848014" cy="1781175"/>
              <a:chOff x="628596" y="690525"/>
              <a:chExt cx="2848014" cy="1781175"/>
            </a:xfrm>
          </p:grpSpPr>
          <p:pic>
            <p:nvPicPr>
              <p:cNvPr id="54289" name="Picture 58" descr="simple_image.jpg"/>
              <p:cNvPicPr>
                <a:picLocks noChangeAspect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28596" y="690525"/>
                <a:ext cx="2762250" cy="17811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54290" name="TextBox 59"/>
              <p:cNvSpPr txBox="1">
                <a:spLocks noChangeArrowheads="1"/>
              </p:cNvSpPr>
              <p:nvPr/>
            </p:nvSpPr>
            <p:spPr bwMode="auto">
              <a:xfrm>
                <a:off x="1249317" y="1238220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>
                    <a:solidFill>
                      <a:srgbClr val="FFFFFF"/>
                    </a:solidFill>
                  </a:rPr>
                  <a:t>1</a:t>
                </a:r>
              </a:p>
            </p:txBody>
          </p:sp>
          <p:sp>
            <p:nvSpPr>
              <p:cNvPr id="54291" name="TextBox 61"/>
              <p:cNvSpPr txBox="1">
                <a:spLocks noChangeArrowheads="1"/>
              </p:cNvSpPr>
              <p:nvPr/>
            </p:nvSpPr>
            <p:spPr bwMode="auto">
              <a:xfrm>
                <a:off x="2162142" y="1201707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54292" name="TextBox 62"/>
              <p:cNvSpPr txBox="1">
                <a:spLocks noChangeArrowheads="1"/>
              </p:cNvSpPr>
              <p:nvPr/>
            </p:nvSpPr>
            <p:spPr bwMode="auto">
              <a:xfrm>
                <a:off x="2892403" y="727039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>
                    <a:solidFill>
                      <a:srgbClr val="000000"/>
                    </a:solidFill>
                  </a:rPr>
                  <a:t>3</a:t>
                </a:r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>
              <a:off x="3878181" y="2916839"/>
              <a:ext cx="1059986" cy="23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Down Arrow 71"/>
          <p:cNvSpPr/>
          <p:nvPr/>
        </p:nvSpPr>
        <p:spPr>
          <a:xfrm>
            <a:off x="1724025" y="398463"/>
            <a:ext cx="219075" cy="474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3" name="Down Arrow 72"/>
          <p:cNvSpPr/>
          <p:nvPr/>
        </p:nvSpPr>
        <p:spPr>
          <a:xfrm>
            <a:off x="4791075" y="434975"/>
            <a:ext cx="219075" cy="474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4" name="Down Arrow 73"/>
          <p:cNvSpPr/>
          <p:nvPr/>
        </p:nvSpPr>
        <p:spPr>
          <a:xfrm>
            <a:off x="7054850" y="471488"/>
            <a:ext cx="219075" cy="474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4281" name="TextBox 75"/>
          <p:cNvSpPr txBox="1">
            <a:spLocks noChangeArrowheads="1"/>
          </p:cNvSpPr>
          <p:nvPr/>
        </p:nvSpPr>
        <p:spPr bwMode="auto">
          <a:xfrm>
            <a:off x="3914775" y="1493838"/>
            <a:ext cx="2409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intensity</a:t>
            </a:r>
          </a:p>
        </p:txBody>
      </p:sp>
      <p:pic>
        <p:nvPicPr>
          <p:cNvPr id="77" name="Picture 2112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44738" y="5850860"/>
            <a:ext cx="51054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Oval 77"/>
          <p:cNvSpPr/>
          <p:nvPr/>
        </p:nvSpPr>
        <p:spPr>
          <a:xfrm>
            <a:off x="1760538" y="1092200"/>
            <a:ext cx="109537" cy="1095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4827588" y="1092200"/>
            <a:ext cx="109537" cy="1095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7091363" y="1092200"/>
            <a:ext cx="109537" cy="1095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030" y="6613611"/>
            <a:ext cx="25688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</a:rPr>
              <a:t>Source: K. </a:t>
            </a:r>
            <a:r>
              <a:rPr lang="en-US" sz="1050" dirty="0" err="1">
                <a:solidFill>
                  <a:srgbClr val="000000"/>
                </a:solidFill>
              </a:rPr>
              <a:t>Grauman</a:t>
            </a:r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2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allAtOnce"/>
      <p:bldP spid="72" grpId="0" animBg="1"/>
      <p:bldP spid="73" grpId="0" animBg="1"/>
      <p:bldP spid="74" grpId="0" animBg="1"/>
      <p:bldP spid="78" grpId="0" animBg="1"/>
      <p:bldP spid="79" grpId="0" animBg="1"/>
      <p:bldP spid="8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 little Gaussian noise</a:t>
            </a:r>
          </a:p>
        </p:txBody>
      </p:sp>
      <p:pic>
        <p:nvPicPr>
          <p:cNvPr id="18435" name="Picture 2" descr="C:\Documents and Settings\Derek Hoiem\My Documents\Classes\Spring10 - Computer Vision\figs\7\monaco_500_gx_noise.png"/>
          <p:cNvPicPr>
            <a:picLocks noChangeAspect="1" noChangeArrowheads="1"/>
          </p:cNvPicPr>
          <p:nvPr/>
        </p:nvPicPr>
        <p:blipFill>
          <a:blip r:embed="rId2" cstate="print"/>
          <a:srcRect l="7143" t="3810" r="7143"/>
          <a:stretch>
            <a:fillRect/>
          </a:stretch>
        </p:blipFill>
        <p:spPr bwMode="auto">
          <a:xfrm>
            <a:off x="4572000" y="2209800"/>
            <a:ext cx="457200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3" descr="C:\Documents and Settings\Derek Hoiem\My Documents\Classes\Spring10 - Computer Vision\figs\7\monaco_noi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143000"/>
            <a:ext cx="41195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6477000" y="5791200"/>
            <a:ext cx="10699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Gradient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28600" y="4572000"/>
            <a:ext cx="4114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7462684" y="6579267"/>
            <a:ext cx="1681316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Source: D. </a:t>
            </a:r>
            <a:r>
              <a:rPr lang="en-US" sz="1200" dirty="0" err="1">
                <a:solidFill>
                  <a:prstClr val="black"/>
                </a:solidFill>
              </a:rPr>
              <a:t>Hoiem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6069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4763"/>
            <a:ext cx="8423275" cy="4525962"/>
          </a:xfrm>
        </p:spPr>
        <p:txBody>
          <a:bodyPr/>
          <a:lstStyle/>
          <a:p>
            <a:r>
              <a:rPr lang="en-US" sz="2400"/>
              <a:t>With this objective, it is a “chicken and egg” problem:</a:t>
            </a:r>
          </a:p>
          <a:p>
            <a:pPr lvl="1"/>
            <a:r>
              <a:rPr lang="en-US" sz="2400"/>
              <a:t>If we knew the </a:t>
            </a:r>
            <a:r>
              <a:rPr lang="en-US" sz="2400" b="1"/>
              <a:t>cluster centers</a:t>
            </a:r>
            <a:r>
              <a:rPr lang="en-US" sz="2400"/>
              <a:t>, we could allocate points to groups by assigning each to its closest center.</a:t>
            </a:r>
          </a:p>
          <a:p>
            <a:pPr lvl="1"/>
            <a:endParaRPr lang="en-US" sz="2400"/>
          </a:p>
          <a:p>
            <a:pPr lvl="1"/>
            <a:endParaRPr lang="en-US" sz="2400"/>
          </a:p>
          <a:p>
            <a:pPr lvl="1"/>
            <a:endParaRPr lang="en-US"/>
          </a:p>
          <a:p>
            <a:pPr lvl="1"/>
            <a:r>
              <a:rPr lang="en-US" sz="2400"/>
              <a:t>If we knew the </a:t>
            </a:r>
            <a:r>
              <a:rPr lang="en-US" sz="2400" b="1"/>
              <a:t>group memberships</a:t>
            </a:r>
            <a:r>
              <a:rPr lang="en-US" sz="2400"/>
              <a:t>, we could get the centers by computing the mean per group.</a:t>
            </a:r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847725" y="3249613"/>
            <a:ext cx="7667625" cy="182562"/>
            <a:chOff x="847674" y="5692806"/>
            <a:chExt cx="7667730" cy="18256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47674" y="5802345"/>
              <a:ext cx="7667730" cy="158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16509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80336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50490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94306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38943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53548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68154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71805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90061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87003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90655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05260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14206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17857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32462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39765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43416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58021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26574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3022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44831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74041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68975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72626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87232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90883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94534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09139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20093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34698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0" name="Oval 49"/>
          <p:cNvSpPr/>
          <p:nvPr/>
        </p:nvSpPr>
        <p:spPr>
          <a:xfrm>
            <a:off x="1724025" y="3246438"/>
            <a:ext cx="219075" cy="2159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4864100" y="3246438"/>
            <a:ext cx="219075" cy="2159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726238" y="3246438"/>
            <a:ext cx="219075" cy="2159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139825" y="3030538"/>
            <a:ext cx="1533525" cy="5842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4097338" y="3030538"/>
            <a:ext cx="1862137" cy="584200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5995988" y="3067050"/>
            <a:ext cx="1862137" cy="584200"/>
          </a:xfrm>
          <a:prstGeom prst="ellipse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847725" y="5330825"/>
            <a:ext cx="7667625" cy="182563"/>
            <a:chOff x="847674" y="5692806"/>
            <a:chExt cx="7667730" cy="182565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847674" y="5802345"/>
              <a:ext cx="7667730" cy="1587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16509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80336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50490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94306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438943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53548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468154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471805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490061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87003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190655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205260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614206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17857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632462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639765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643416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658021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526574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53022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544831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574041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668975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672626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687232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690883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694534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709139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720093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734698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96" name="Oval 95"/>
          <p:cNvSpPr/>
          <p:nvPr/>
        </p:nvSpPr>
        <p:spPr>
          <a:xfrm>
            <a:off x="1139825" y="5111750"/>
            <a:ext cx="1533525" cy="5842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7" name="Oval 96"/>
          <p:cNvSpPr/>
          <p:nvPr/>
        </p:nvSpPr>
        <p:spPr>
          <a:xfrm>
            <a:off x="4097338" y="5111750"/>
            <a:ext cx="1862137" cy="584200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95988" y="5148263"/>
            <a:ext cx="1862137" cy="584200"/>
          </a:xfrm>
          <a:prstGeom prst="ellipse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1724025" y="5327650"/>
            <a:ext cx="219075" cy="2159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>
            <a:off x="4900613" y="5327650"/>
            <a:ext cx="219075" cy="2159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762750" y="5327650"/>
            <a:ext cx="219075" cy="2159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030" y="6613611"/>
            <a:ext cx="25688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</a:rPr>
              <a:t>Source: K. </a:t>
            </a:r>
            <a:r>
              <a:rPr lang="en-US" sz="1050" dirty="0" err="1">
                <a:solidFill>
                  <a:srgbClr val="000000"/>
                </a:solidFill>
              </a:rPr>
              <a:t>Grauman</a:t>
            </a:r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51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/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5225"/>
            <a:ext cx="8229600" cy="4814888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Basic idea: randomly initialize the </a:t>
            </a:r>
            <a:r>
              <a:rPr lang="en-US" sz="2400" i="1" dirty="0"/>
              <a:t>k</a:t>
            </a:r>
            <a:r>
              <a:rPr lang="en-US" sz="2400" dirty="0"/>
              <a:t> cluster centers, and iterate between the two steps we just saw.</a:t>
            </a:r>
          </a:p>
          <a:p>
            <a:pPr>
              <a:defRPr/>
            </a:pPr>
            <a:endParaRPr lang="en-US" sz="800" dirty="0"/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i="1" dirty="0">
                <a:solidFill>
                  <a:srgbClr val="000000"/>
                </a:solidFill>
              </a:rPr>
              <a:t>Randomly</a:t>
            </a:r>
            <a:r>
              <a:rPr lang="en-US" sz="2000" dirty="0">
                <a:solidFill>
                  <a:srgbClr val="000000"/>
                </a:solidFill>
              </a:rPr>
              <a:t> initialize the </a:t>
            </a:r>
            <a:r>
              <a:rPr lang="en-US" sz="2000" dirty="0">
                <a:solidFill>
                  <a:srgbClr val="00B050"/>
                </a:solidFill>
              </a:rPr>
              <a:t>cluster centers, c</a:t>
            </a:r>
            <a:r>
              <a:rPr lang="en-US" sz="2000" baseline="-25000" dirty="0">
                <a:solidFill>
                  <a:srgbClr val="00B050"/>
                </a:solidFill>
              </a:rPr>
              <a:t>1</a:t>
            </a:r>
            <a:r>
              <a:rPr lang="en-US" sz="2000" dirty="0">
                <a:solidFill>
                  <a:srgbClr val="00B050"/>
                </a:solidFill>
              </a:rPr>
              <a:t>, ..., </a:t>
            </a:r>
            <a:r>
              <a:rPr lang="en-US" sz="2000" dirty="0" err="1">
                <a:solidFill>
                  <a:srgbClr val="00B050"/>
                </a:solidFill>
              </a:rPr>
              <a:t>c</a:t>
            </a:r>
            <a:r>
              <a:rPr lang="en-US" sz="2000" baseline="-25000" dirty="0" err="1">
                <a:solidFill>
                  <a:srgbClr val="00B050"/>
                </a:solidFill>
              </a:rPr>
              <a:t>K</a:t>
            </a:r>
            <a:endParaRPr lang="en-US" sz="2000" baseline="-25000" dirty="0">
              <a:solidFill>
                <a:srgbClr val="00B050"/>
              </a:solidFill>
            </a:endParaRP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i="1" dirty="0">
                <a:solidFill>
                  <a:srgbClr val="000000"/>
                </a:solidFill>
              </a:rPr>
              <a:t>Given </a:t>
            </a:r>
            <a:r>
              <a:rPr lang="en-US" sz="2000" i="1" dirty="0">
                <a:solidFill>
                  <a:srgbClr val="00B050"/>
                </a:solidFill>
              </a:rPr>
              <a:t>cluster centers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/>
              <a:t>determine</a:t>
            </a:r>
            <a:r>
              <a:rPr lang="en-US" sz="2000" dirty="0">
                <a:solidFill>
                  <a:srgbClr val="0070C0"/>
                </a:solidFill>
              </a:rPr>
              <a:t> points </a:t>
            </a:r>
            <a:r>
              <a:rPr lang="en-US" sz="2000" dirty="0">
                <a:solidFill>
                  <a:srgbClr val="000000"/>
                </a:solidFill>
              </a:rPr>
              <a:t>in each cluster</a:t>
            </a:r>
          </a:p>
          <a:p>
            <a:pPr marL="1257300" lvl="2" indent="-342900" eaLnBrk="1" hangingPunct="1">
              <a:lnSpc>
                <a:spcPct val="90000"/>
              </a:lnSpc>
              <a:defRPr/>
            </a:pPr>
            <a:r>
              <a:rPr lang="en-US" sz="1800" dirty="0">
                <a:solidFill>
                  <a:srgbClr val="000000"/>
                </a:solidFill>
              </a:rPr>
              <a:t>For each point </a:t>
            </a:r>
            <a:r>
              <a:rPr lang="en-US" sz="1800" dirty="0">
                <a:solidFill>
                  <a:srgbClr val="0070C0"/>
                </a:solidFill>
              </a:rPr>
              <a:t>p</a:t>
            </a:r>
            <a:r>
              <a:rPr lang="en-US" sz="1800" dirty="0">
                <a:solidFill>
                  <a:srgbClr val="000000"/>
                </a:solidFill>
              </a:rPr>
              <a:t>, find the closest </a:t>
            </a:r>
            <a:r>
              <a:rPr lang="en-US" sz="1800" dirty="0" err="1">
                <a:solidFill>
                  <a:srgbClr val="00B050"/>
                </a:solidFill>
              </a:rPr>
              <a:t>c</a:t>
            </a:r>
            <a:r>
              <a:rPr lang="en-US" sz="1800" baseline="-25000" dirty="0" err="1">
                <a:solidFill>
                  <a:srgbClr val="00B05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.  Put </a:t>
            </a:r>
            <a:r>
              <a:rPr lang="en-US" sz="1800" dirty="0">
                <a:solidFill>
                  <a:srgbClr val="0070C0"/>
                </a:solidFill>
              </a:rPr>
              <a:t>p</a:t>
            </a:r>
            <a:r>
              <a:rPr lang="en-US" sz="1800" dirty="0">
                <a:solidFill>
                  <a:srgbClr val="000000"/>
                </a:solidFill>
              </a:rPr>
              <a:t> into </a:t>
            </a:r>
            <a:r>
              <a:rPr lang="en-US" sz="1800" dirty="0">
                <a:solidFill>
                  <a:srgbClr val="00B050"/>
                </a:solidFill>
              </a:rPr>
              <a:t>cluster </a:t>
            </a:r>
            <a:r>
              <a:rPr lang="en-US" sz="1800" dirty="0" err="1">
                <a:solidFill>
                  <a:srgbClr val="00B050"/>
                </a:solidFill>
              </a:rPr>
              <a:t>i</a:t>
            </a:r>
            <a:endParaRPr lang="en-US" sz="1800" dirty="0">
              <a:solidFill>
                <a:srgbClr val="00B050"/>
              </a:solidFill>
            </a:endParaRP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i="1" dirty="0">
                <a:solidFill>
                  <a:srgbClr val="000000"/>
                </a:solidFill>
              </a:rPr>
              <a:t>Given </a:t>
            </a:r>
            <a:r>
              <a:rPr lang="en-US" sz="2000" i="1" dirty="0">
                <a:solidFill>
                  <a:srgbClr val="0070C0"/>
                </a:solidFill>
              </a:rPr>
              <a:t>points</a:t>
            </a:r>
            <a:r>
              <a:rPr lang="en-US" sz="2000" i="1" dirty="0">
                <a:solidFill>
                  <a:srgbClr val="000000"/>
                </a:solidFill>
              </a:rPr>
              <a:t> in each </a:t>
            </a:r>
            <a:r>
              <a:rPr lang="en-US" sz="2000" i="1" dirty="0">
                <a:solidFill>
                  <a:srgbClr val="00B050"/>
                </a:solidFill>
              </a:rPr>
              <a:t>cluster</a:t>
            </a:r>
            <a:r>
              <a:rPr lang="en-US" sz="2000" dirty="0">
                <a:solidFill>
                  <a:srgbClr val="000000"/>
                </a:solidFill>
              </a:rPr>
              <a:t>, solve for </a:t>
            </a:r>
            <a:r>
              <a:rPr lang="en-US" sz="2000" dirty="0" err="1">
                <a:solidFill>
                  <a:srgbClr val="00B050"/>
                </a:solidFill>
              </a:rPr>
              <a:t>c</a:t>
            </a:r>
            <a:r>
              <a:rPr lang="en-US" sz="2000" baseline="-25000" dirty="0" err="1">
                <a:solidFill>
                  <a:srgbClr val="00B050"/>
                </a:solidFill>
              </a:rPr>
              <a:t>i</a:t>
            </a:r>
            <a:endParaRPr lang="en-US" sz="2000" baseline="-25000" dirty="0">
              <a:solidFill>
                <a:srgbClr val="00B050"/>
              </a:solidFill>
            </a:endParaRPr>
          </a:p>
          <a:p>
            <a:pPr marL="1257300" lvl="2" indent="-342900" eaLnBrk="1" hangingPunct="1">
              <a:lnSpc>
                <a:spcPct val="90000"/>
              </a:lnSpc>
              <a:defRPr/>
            </a:pPr>
            <a:r>
              <a:rPr lang="en-US" sz="1800" dirty="0">
                <a:solidFill>
                  <a:srgbClr val="000000"/>
                </a:solidFill>
              </a:rPr>
              <a:t>Set </a:t>
            </a:r>
            <a:r>
              <a:rPr lang="en-US" sz="1800" dirty="0" err="1">
                <a:solidFill>
                  <a:srgbClr val="00B050"/>
                </a:solidFill>
              </a:rPr>
              <a:t>c</a:t>
            </a:r>
            <a:r>
              <a:rPr lang="en-US" sz="1800" baseline="-25000" dirty="0" err="1">
                <a:solidFill>
                  <a:srgbClr val="00B050"/>
                </a:solidFill>
              </a:rPr>
              <a:t>i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to be the mean of </a:t>
            </a:r>
            <a:r>
              <a:rPr lang="en-US" sz="1800" dirty="0">
                <a:solidFill>
                  <a:srgbClr val="0070C0"/>
                </a:solidFill>
              </a:rPr>
              <a:t>points</a:t>
            </a:r>
            <a:r>
              <a:rPr lang="en-US" sz="1800" dirty="0">
                <a:solidFill>
                  <a:srgbClr val="000000"/>
                </a:solidFill>
              </a:rPr>
              <a:t> in </a:t>
            </a:r>
            <a:r>
              <a:rPr lang="en-US" sz="1800" dirty="0">
                <a:solidFill>
                  <a:srgbClr val="00B050"/>
                </a:solidFill>
              </a:rPr>
              <a:t>cluster </a:t>
            </a:r>
            <a:r>
              <a:rPr lang="en-US" sz="1800" dirty="0" err="1">
                <a:solidFill>
                  <a:srgbClr val="00B050"/>
                </a:solidFill>
              </a:rPr>
              <a:t>i</a:t>
            </a:r>
            <a:endParaRPr lang="en-US" sz="1800" dirty="0">
              <a:solidFill>
                <a:srgbClr val="00B050"/>
              </a:solidFill>
            </a:endParaRP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</a:rPr>
              <a:t>If </a:t>
            </a:r>
            <a:r>
              <a:rPr lang="en-US" sz="2000" dirty="0" err="1">
                <a:solidFill>
                  <a:srgbClr val="00B050"/>
                </a:solidFill>
              </a:rPr>
              <a:t>c</a:t>
            </a:r>
            <a:r>
              <a:rPr lang="en-US" sz="2000" baseline="-25000" dirty="0" err="1">
                <a:solidFill>
                  <a:srgbClr val="00B050"/>
                </a:solidFill>
              </a:rPr>
              <a:t>i</a:t>
            </a:r>
            <a:r>
              <a:rPr lang="en-US" sz="2000" dirty="0">
                <a:solidFill>
                  <a:srgbClr val="000000"/>
                </a:solidFill>
              </a:rPr>
              <a:t> have changed, repeat Step 2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endParaRPr lang="en-US" sz="800" dirty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endParaRPr lang="en-US" sz="800" dirty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endParaRPr lang="en-US" sz="800" dirty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solidFill>
                  <a:srgbClr val="000000"/>
                </a:solidFill>
              </a:rPr>
              <a:t>Properties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Will always converge to </a:t>
            </a:r>
            <a:r>
              <a:rPr lang="en-US" sz="2000" i="1" dirty="0">
                <a:solidFill>
                  <a:srgbClr val="000000"/>
                </a:solidFill>
              </a:rPr>
              <a:t>some</a:t>
            </a:r>
            <a:r>
              <a:rPr lang="en-US" sz="2000" dirty="0">
                <a:solidFill>
                  <a:srgbClr val="000000"/>
                </a:solidFill>
              </a:rPr>
              <a:t> solution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Can be a “local minimum” of objective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endParaRPr lang="en-US" sz="1600" dirty="0">
              <a:solidFill>
                <a:srgbClr val="000000"/>
              </a:solidFill>
            </a:endParaRPr>
          </a:p>
          <a:p>
            <a:pPr marL="438150" indent="-381000" eaLnBrk="1" hangingPunct="1">
              <a:lnSpc>
                <a:spcPct val="90000"/>
              </a:lnSpc>
              <a:buFontTx/>
              <a:buNone/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sz="2400" dirty="0"/>
          </a:p>
        </p:txBody>
      </p:sp>
      <p:sp>
        <p:nvSpPr>
          <p:cNvPr id="6" name="Curved Right Arrow 5"/>
          <p:cNvSpPr/>
          <p:nvPr/>
        </p:nvSpPr>
        <p:spPr>
          <a:xfrm rot="10800000">
            <a:off x="7639050" y="2406650"/>
            <a:ext cx="912813" cy="16430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7" name="Picture 4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3476" y="5648274"/>
            <a:ext cx="3132744" cy="428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Text Box 5"/>
          <p:cNvSpPr txBox="1">
            <a:spLocks noChangeArrowheads="1"/>
          </p:cNvSpPr>
          <p:nvPr/>
        </p:nvSpPr>
        <p:spPr bwMode="auto">
          <a:xfrm>
            <a:off x="-2899" y="6581775"/>
            <a:ext cx="386566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Slide: Steve Seitz, image: Wikipedia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29" y="4418748"/>
            <a:ext cx="2955877" cy="236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4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1" t="28033" r="2083" b="14529"/>
          <a:stretch>
            <a:fillRect/>
          </a:stretch>
        </p:blipFill>
        <p:spPr bwMode="auto">
          <a:xfrm>
            <a:off x="152400" y="381000"/>
            <a:ext cx="8780463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4"/>
          <p:cNvSpPr txBox="1">
            <a:spLocks noChangeArrowheads="1"/>
          </p:cNvSpPr>
          <p:nvPr/>
        </p:nvSpPr>
        <p:spPr bwMode="auto">
          <a:xfrm>
            <a:off x="-508" y="6614454"/>
            <a:ext cx="19812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0000"/>
                </a:solidFill>
              </a:rPr>
              <a:t>Source: A. Moore</a:t>
            </a:r>
          </a:p>
        </p:txBody>
      </p:sp>
    </p:spTree>
    <p:extLst>
      <p:ext uri="{BB962C8B-B14F-4D97-AF65-F5344CB8AC3E}">
        <p14:creationId xmlns:p14="http://schemas.microsoft.com/office/powerpoint/2010/main" val="37489253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t="20512" r="28751" b="22050"/>
          <a:stretch>
            <a:fillRect/>
          </a:stretch>
        </p:blipFill>
        <p:spPr bwMode="auto">
          <a:xfrm>
            <a:off x="253538" y="274638"/>
            <a:ext cx="8686800" cy="618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-508" y="6614454"/>
            <a:ext cx="19812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0000"/>
                </a:solidFill>
              </a:rPr>
              <a:t>Source: A. Moore</a:t>
            </a:r>
          </a:p>
        </p:txBody>
      </p:sp>
    </p:spTree>
    <p:extLst>
      <p:ext uri="{BB962C8B-B14F-4D97-AF65-F5344CB8AC3E}">
        <p14:creationId xmlns:p14="http://schemas.microsoft.com/office/powerpoint/2010/main" val="1431283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84" t="19145" r="16667" b="32993"/>
          <a:stretch>
            <a:fillRect/>
          </a:stretch>
        </p:blipFill>
        <p:spPr bwMode="auto">
          <a:xfrm>
            <a:off x="256032" y="274320"/>
            <a:ext cx="8742791" cy="6181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-508" y="6614454"/>
            <a:ext cx="19812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0000"/>
                </a:solidFill>
              </a:rPr>
              <a:t>Source: A. Moore</a:t>
            </a:r>
          </a:p>
        </p:txBody>
      </p:sp>
    </p:spTree>
    <p:extLst>
      <p:ext uri="{BB962C8B-B14F-4D97-AF65-F5344CB8AC3E}">
        <p14:creationId xmlns:p14="http://schemas.microsoft.com/office/powerpoint/2010/main" val="30629613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36923" r="42917" b="9744"/>
          <a:stretch>
            <a:fillRect/>
          </a:stretch>
        </p:blipFill>
        <p:spPr bwMode="auto">
          <a:xfrm>
            <a:off x="256032" y="274320"/>
            <a:ext cx="8558784" cy="6181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-508" y="6614454"/>
            <a:ext cx="19812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0000"/>
                </a:solidFill>
              </a:rPr>
              <a:t>Source: A. Moore</a:t>
            </a:r>
          </a:p>
        </p:txBody>
      </p:sp>
    </p:spTree>
    <p:extLst>
      <p:ext uri="{BB962C8B-B14F-4D97-AF65-F5344CB8AC3E}">
        <p14:creationId xmlns:p14="http://schemas.microsoft.com/office/powerpoint/2010/main" val="23245920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 t="36923" r="18750" b="10426"/>
          <a:stretch>
            <a:fillRect/>
          </a:stretch>
        </p:blipFill>
        <p:spPr bwMode="auto">
          <a:xfrm>
            <a:off x="381000" y="533400"/>
            <a:ext cx="82296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-508" y="6614454"/>
            <a:ext cx="19812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0000"/>
                </a:solidFill>
              </a:rPr>
              <a:t>Source: A. Moore</a:t>
            </a:r>
          </a:p>
        </p:txBody>
      </p:sp>
    </p:spTree>
    <p:extLst>
      <p:ext uri="{BB962C8B-B14F-4D97-AF65-F5344CB8AC3E}">
        <p14:creationId xmlns:p14="http://schemas.microsoft.com/office/powerpoint/2010/main" val="28237067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K-means converges to a local minimum</a:t>
            </a:r>
          </a:p>
        </p:txBody>
      </p:sp>
      <p:pic>
        <p:nvPicPr>
          <p:cNvPr id="46083" name="Picture 2" descr="C:\Users\James\Dropbox\cs143 fall 2013\cs143 fall 2013 slides\15\K-means_convergence_to_a_local_minimu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50368"/>
          <a:stretch>
            <a:fillRect/>
          </a:stretch>
        </p:blipFill>
        <p:spPr bwMode="auto">
          <a:xfrm>
            <a:off x="1462088" y="1306287"/>
            <a:ext cx="6403975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2" descr="C:\Users\James\Dropbox\cs143 fall 2013\cs143 fall 2013 slides\15\K-means_convergence_to_a_local_minimu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4"/>
          <a:stretch>
            <a:fillRect/>
          </a:stretch>
        </p:blipFill>
        <p:spPr bwMode="auto">
          <a:xfrm>
            <a:off x="1447800" y="3592287"/>
            <a:ext cx="6430963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-508" y="6614454"/>
            <a:ext cx="19812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0000"/>
                </a:solidFill>
              </a:rPr>
              <a:t>Adapted from James Hays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3606800" y="1175657"/>
            <a:ext cx="0" cy="41198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762172" y="1175657"/>
            <a:ext cx="0" cy="41198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45029" y="3200401"/>
            <a:ext cx="72208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412114" y="5787853"/>
            <a:ext cx="4319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can I try to fix this problem?</a:t>
            </a:r>
          </a:p>
        </p:txBody>
      </p:sp>
    </p:spTree>
    <p:extLst>
      <p:ext uri="{BB962C8B-B14F-4D97-AF65-F5344CB8AC3E}">
        <p14:creationId xmlns:p14="http://schemas.microsoft.com/office/powerpoint/2010/main" val="116803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3063" y="106363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K-means: pros and cons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6550" y="1639888"/>
            <a:ext cx="5148263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 dirty="0"/>
              <a:t>Pros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Simple, fast to compute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Converges to local minimum of within-cluster squared error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 dirty="0"/>
              <a:t>Cons/issues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Setting k?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One way: silhouette coefficient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Sensitive to initial centers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Use heuristics or output of another method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Sensitive to outliers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Detects spherical clusters</a:t>
            </a:r>
          </a:p>
          <a:p>
            <a:pPr lvl="1" eaLnBrk="1" hangingPunct="1">
              <a:lnSpc>
                <a:spcPct val="80000"/>
              </a:lnSpc>
              <a:buNone/>
            </a:pPr>
            <a:endParaRPr lang="en-US" sz="24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l="56866" t="45294" r="16876" b="11569"/>
          <a:stretch>
            <a:fillRect/>
          </a:stretch>
        </p:blipFill>
        <p:spPr bwMode="auto">
          <a:xfrm>
            <a:off x="7273925" y="4743450"/>
            <a:ext cx="1679575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 l="18001" t="45294" r="57652" b="11569"/>
          <a:stretch>
            <a:fillRect/>
          </a:stretch>
        </p:blipFill>
        <p:spPr bwMode="auto">
          <a:xfrm>
            <a:off x="5338763" y="4743450"/>
            <a:ext cx="1557337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 l="18233" t="35098" r="18233" b="7648"/>
          <a:stretch>
            <a:fillRect/>
          </a:stretch>
        </p:blipFill>
        <p:spPr bwMode="auto">
          <a:xfrm>
            <a:off x="5243513" y="1931988"/>
            <a:ext cx="3900487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0" y="6596289"/>
            <a:ext cx="29876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050" dirty="0">
                <a:solidFill>
                  <a:srgbClr val="000000"/>
                </a:solidFill>
              </a:rPr>
              <a:t>Adapted from K. </a:t>
            </a:r>
            <a:r>
              <a:rPr lang="en-US" sz="1050" dirty="0" err="1">
                <a:solidFill>
                  <a:srgbClr val="000000"/>
                </a:solidFill>
              </a:rPr>
              <a:t>Grauman</a:t>
            </a:r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54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An aside: Smoothing out cluster assignments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46088" y="1201738"/>
            <a:ext cx="8229600" cy="806450"/>
          </a:xfrm>
        </p:spPr>
        <p:txBody>
          <a:bodyPr/>
          <a:lstStyle/>
          <a:p>
            <a:pPr eaLnBrk="1" hangingPunct="1"/>
            <a:r>
              <a:rPr lang="en-US" sz="2400"/>
              <a:t>Assigning a cluster label per pixel may yield outliers:</a:t>
            </a:r>
          </a:p>
        </p:txBody>
      </p:sp>
      <p:pic>
        <p:nvPicPr>
          <p:cNvPr id="58372" name="Picture 3" descr="quantizedNoisy.jpg"/>
          <p:cNvPicPr>
            <a:picLocks noChangeAspect="1"/>
          </p:cNvPicPr>
          <p:nvPr/>
        </p:nvPicPr>
        <p:blipFill>
          <a:blip r:embed="rId3" cstate="print"/>
          <a:srcRect l="17226" t="9447" r="13077" b="11743"/>
          <a:stretch>
            <a:fillRect/>
          </a:stretch>
        </p:blipFill>
        <p:spPr bwMode="auto">
          <a:xfrm>
            <a:off x="4645025" y="1785938"/>
            <a:ext cx="2859088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8373" name="Picture 5" descr="noisy_grayscale_im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1925" y="1822450"/>
            <a:ext cx="2679700" cy="172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4170363" y="2662238"/>
            <a:ext cx="43815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4608513" y="4144963"/>
            <a:ext cx="2919412" cy="2424112"/>
            <a:chOff x="4608513" y="4145121"/>
            <a:chExt cx="2919126" cy="2423997"/>
          </a:xfrm>
        </p:grpSpPr>
        <p:grpSp>
          <p:nvGrpSpPr>
            <p:cNvPr id="3" name="Group 63"/>
            <p:cNvGrpSpPr>
              <a:grpSpLocks noChangeAspect="1"/>
            </p:cNvGrpSpPr>
            <p:nvPr/>
          </p:nvGrpSpPr>
          <p:grpSpPr bwMode="auto">
            <a:xfrm>
              <a:off x="4608513" y="4743469"/>
              <a:ext cx="2919126" cy="1825649"/>
              <a:chOff x="628596" y="690525"/>
              <a:chExt cx="2848014" cy="1781175"/>
            </a:xfrm>
          </p:grpSpPr>
          <p:pic>
            <p:nvPicPr>
              <p:cNvPr id="58382" name="Picture 8" descr="simple_image.jpg"/>
              <p:cNvPicPr>
                <a:picLocks noChangeAspect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28596" y="690525"/>
                <a:ext cx="2762250" cy="17811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58383" name="TextBox 9"/>
              <p:cNvSpPr txBox="1">
                <a:spLocks noChangeArrowheads="1"/>
              </p:cNvSpPr>
              <p:nvPr/>
            </p:nvSpPr>
            <p:spPr bwMode="auto">
              <a:xfrm>
                <a:off x="1249317" y="1238220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>
                    <a:solidFill>
                      <a:srgbClr val="FFFFFF"/>
                    </a:solidFill>
                  </a:rPr>
                  <a:t>1</a:t>
                </a:r>
              </a:p>
            </p:txBody>
          </p:sp>
          <p:sp>
            <p:nvSpPr>
              <p:cNvPr id="58384" name="TextBox 10"/>
              <p:cNvSpPr txBox="1">
                <a:spLocks noChangeArrowheads="1"/>
              </p:cNvSpPr>
              <p:nvPr/>
            </p:nvSpPr>
            <p:spPr bwMode="auto">
              <a:xfrm>
                <a:off x="2162142" y="1201707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58385" name="TextBox 11"/>
              <p:cNvSpPr txBox="1">
                <a:spLocks noChangeArrowheads="1"/>
              </p:cNvSpPr>
              <p:nvPr/>
            </p:nvSpPr>
            <p:spPr bwMode="auto">
              <a:xfrm>
                <a:off x="2892403" y="727039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>
                    <a:solidFill>
                      <a:srgbClr val="000000"/>
                    </a:solidFill>
                  </a:rPr>
                  <a:t>3</a:t>
                </a:r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rot="5400000">
              <a:off x="5905362" y="4505466"/>
              <a:ext cx="474639" cy="15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381" name="TextBox 16"/>
            <p:cNvSpPr txBox="1">
              <a:spLocks noChangeArrowheads="1"/>
            </p:cNvSpPr>
            <p:nvPr/>
          </p:nvSpPr>
          <p:spPr bwMode="auto">
            <a:xfrm>
              <a:off x="6178572" y="4145121"/>
              <a:ext cx="912825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>
                  <a:solidFill>
                    <a:srgbClr val="000000"/>
                  </a:solidFill>
                </a:rPr>
                <a:t>?</a:t>
              </a:r>
            </a:p>
          </p:txBody>
        </p:sp>
      </p:grpSp>
      <p:sp>
        <p:nvSpPr>
          <p:cNvPr id="58376" name="TextBox 17"/>
          <p:cNvSpPr txBox="1">
            <a:spLocks noChangeArrowheads="1"/>
          </p:cNvSpPr>
          <p:nvPr/>
        </p:nvSpPr>
        <p:spPr bwMode="auto">
          <a:xfrm>
            <a:off x="2308225" y="3575050"/>
            <a:ext cx="1825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original</a:t>
            </a:r>
          </a:p>
        </p:txBody>
      </p:sp>
      <p:sp>
        <p:nvSpPr>
          <p:cNvPr id="58377" name="TextBox 18"/>
          <p:cNvSpPr txBox="1">
            <a:spLocks noChangeArrowheads="1"/>
          </p:cNvSpPr>
          <p:nvPr/>
        </p:nvSpPr>
        <p:spPr bwMode="auto">
          <a:xfrm>
            <a:off x="4425950" y="3575050"/>
            <a:ext cx="32861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labeled by cluster center’s intensity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592138" y="4633913"/>
            <a:ext cx="3870325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dirty="0">
                <a:solidFill>
                  <a:srgbClr val="000000"/>
                </a:solidFill>
              </a:rPr>
              <a:t>How to ensure they are spatially smooth?</a:t>
            </a:r>
          </a:p>
        </p:txBody>
      </p: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-508" y="6614454"/>
            <a:ext cx="19812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0000"/>
                </a:solidFill>
              </a:rPr>
              <a:t>Source: K. </a:t>
            </a:r>
            <a:r>
              <a:rPr lang="en-US" sz="1050" dirty="0" err="1">
                <a:solidFill>
                  <a:srgbClr val="000000"/>
                </a:solidFill>
              </a:rPr>
              <a:t>Grauman</a:t>
            </a:r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43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Effects of noise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1960"/>
            <a:ext cx="7772400" cy="914400"/>
          </a:xfrm>
        </p:spPr>
        <p:txBody>
          <a:bodyPr>
            <a:normAutofit fontScale="850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/>
              <a:t>Consider a single row or column of the image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Plotting intensity as a function of position gives a signal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646810"/>
              </p:ext>
            </p:extLst>
          </p:nvPr>
        </p:nvGraphicFramePr>
        <p:xfrm>
          <a:off x="1839913" y="2315261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2" name="Photo Editor Photo" r:id="rId7" imgW="5885714" imgH="2219635" progId="">
                  <p:embed/>
                </p:oleObj>
              </mc:Choice>
              <mc:Fallback>
                <p:oleObj name="Photo Editor Photo" r:id="rId7" imgW="5885714" imgH="221963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913" y="2315261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6" name="Picture 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01725" y="2984775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85800" y="4316894"/>
            <a:ext cx="7772400" cy="2522538"/>
            <a:chOff x="432" y="2544"/>
            <a:chExt cx="4896" cy="1589"/>
          </a:xfrm>
        </p:grpSpPr>
        <p:graphicFrame>
          <p:nvGraphicFramePr>
            <p:cNvPr id="5123" name="Object 7"/>
            <p:cNvGraphicFramePr>
              <a:graphicFrameLocks noChangeAspect="1"/>
            </p:cNvGraphicFramePr>
            <p:nvPr/>
          </p:nvGraphicFramePr>
          <p:xfrm>
            <a:off x="1099" y="2544"/>
            <a:ext cx="3173" cy="1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3" name="Photo Editor Photo" r:id="rId10" imgW="5915851" imgH="2029108" progId="">
                    <p:embed/>
                  </p:oleObj>
                </mc:Choice>
                <mc:Fallback>
                  <p:oleObj name="Photo Editor Photo" r:id="rId10" imgW="5915851" imgH="202910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9" y="2544"/>
                          <a:ext cx="3173" cy="1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129" name="Picture 8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80" y="2888"/>
              <a:ext cx="622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30" name="Rectangle 9"/>
            <p:cNvSpPr>
              <a:spLocks noChangeArrowheads="1"/>
            </p:cNvSpPr>
            <p:nvPr/>
          </p:nvSpPr>
          <p:spPr bwMode="auto">
            <a:xfrm>
              <a:off x="432" y="3701"/>
              <a:ext cx="4896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black"/>
                  </a:solidFill>
                  <a:latin typeface="Arial" charset="0"/>
                </a:rPr>
                <a:t>Where is the edge?</a:t>
              </a:r>
              <a:endParaRPr lang="en-US" sz="2800" i="1" dirty="0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7462684" y="6579267"/>
            <a:ext cx="1681316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353635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pic>
        <p:nvPicPr>
          <p:cNvPr id="299015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8975" y="2662238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555625" y="3962400"/>
            <a:ext cx="4089400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97" name="TextBox 52"/>
          <p:cNvSpPr txBox="1">
            <a:spLocks noChangeArrowheads="1"/>
          </p:cNvSpPr>
          <p:nvPr/>
        </p:nvSpPr>
        <p:spPr bwMode="auto">
          <a:xfrm>
            <a:off x="519113" y="1311275"/>
            <a:ext cx="79676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Depending on what we choose as the </a:t>
            </a:r>
            <a:r>
              <a:rPr lang="en-US" sz="2400" i="1">
                <a:solidFill>
                  <a:srgbClr val="000000"/>
                </a:solidFill>
              </a:rPr>
              <a:t>feature space</a:t>
            </a:r>
            <a:r>
              <a:rPr lang="en-US" sz="2400">
                <a:solidFill>
                  <a:srgbClr val="000000"/>
                </a:solidFill>
              </a:rPr>
              <a:t>, we can group pixels in different ways.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906463" y="3903663"/>
            <a:ext cx="3660775" cy="333375"/>
            <a:chOff x="906095" y="3903669"/>
            <a:chExt cx="3661036" cy="333292"/>
          </a:xfrm>
        </p:grpSpPr>
        <p:sp>
          <p:nvSpPr>
            <p:cNvPr id="12" name="Oval 11"/>
            <p:cNvSpPr/>
            <p:nvPr/>
          </p:nvSpPr>
          <p:spPr>
            <a:xfrm>
              <a:off x="98388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402" name="TextBox 12"/>
            <p:cNvSpPr txBox="1">
              <a:spLocks noChangeArrowheads="1"/>
            </p:cNvSpPr>
            <p:nvPr/>
          </p:nvSpPr>
          <p:spPr bwMode="auto">
            <a:xfrm>
              <a:off x="925568" y="4039984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403" name="TextBox 13"/>
            <p:cNvSpPr txBox="1">
              <a:spLocks noChangeArrowheads="1"/>
            </p:cNvSpPr>
            <p:nvPr/>
          </p:nvSpPr>
          <p:spPr bwMode="auto">
            <a:xfrm>
              <a:off x="2483456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404" name="TextBox 14"/>
            <p:cNvSpPr txBox="1">
              <a:spLocks noChangeArrowheads="1"/>
            </p:cNvSpPr>
            <p:nvPr/>
          </p:nvSpPr>
          <p:spPr bwMode="auto">
            <a:xfrm>
              <a:off x="3749240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6485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0609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139474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44449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52228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60007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61912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17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10137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12042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19821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37959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9864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476440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516131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53518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61297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91125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93188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00968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16526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671717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69076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768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78761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80825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88604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94319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022579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39508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47287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55066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57130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66814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86342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88247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10156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519113" y="2479675"/>
            <a:ext cx="34686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Grouping pixels based on </a:t>
            </a:r>
            <a:r>
              <a:rPr lang="en-US" sz="2400" b="1" dirty="0">
                <a:solidFill>
                  <a:srgbClr val="000000"/>
                </a:solidFill>
              </a:rPr>
              <a:t>intensity</a:t>
            </a:r>
            <a:r>
              <a:rPr lang="en-US" sz="2400" dirty="0">
                <a:solidFill>
                  <a:srgbClr val="000000"/>
                </a:solidFill>
              </a:rPr>
              <a:t> similarity </a:t>
            </a: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665163" y="5875338"/>
            <a:ext cx="5403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Feature space: intensity value (1-d) </a:t>
            </a:r>
          </a:p>
        </p:txBody>
      </p:sp>
      <p:sp>
        <p:nvSpPr>
          <p:cNvPr id="70" name="Text Box 11"/>
          <p:cNvSpPr txBox="1">
            <a:spLocks noChangeArrowheads="1"/>
          </p:cNvSpPr>
          <p:nvPr/>
        </p:nvSpPr>
        <p:spPr bwMode="auto">
          <a:xfrm>
            <a:off x="0" y="6596289"/>
            <a:ext cx="29876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050" dirty="0">
                <a:solidFill>
                  <a:srgbClr val="000000"/>
                </a:solidFill>
              </a:rPr>
              <a:t>Source: K. </a:t>
            </a:r>
            <a:r>
              <a:rPr lang="en-US" sz="1050" dirty="0" err="1">
                <a:solidFill>
                  <a:srgbClr val="000000"/>
                </a:solidFill>
              </a:rPr>
              <a:t>Grauman</a:t>
            </a:r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68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95338" y="0"/>
            <a:ext cx="5561013" cy="365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labelim_k3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27588" y="3651250"/>
            <a:ext cx="42799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6" descr="labelim_k2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27588" y="182563"/>
            <a:ext cx="42799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TextBox 8"/>
          <p:cNvSpPr txBox="1">
            <a:spLocks noChangeArrowheads="1"/>
          </p:cNvSpPr>
          <p:nvPr/>
        </p:nvSpPr>
        <p:spPr bwMode="auto">
          <a:xfrm>
            <a:off x="4133850" y="1493838"/>
            <a:ext cx="1752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K=2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006850" y="3465513"/>
            <a:ext cx="15875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K=3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060825" y="1931988"/>
            <a:ext cx="6572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30575" y="3246438"/>
            <a:ext cx="1460500" cy="10588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0" y="6596289"/>
            <a:ext cx="29876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050" dirty="0">
                <a:solidFill>
                  <a:srgbClr val="000000"/>
                </a:solidFill>
              </a:rPr>
              <a:t>Adapted from K. </a:t>
            </a:r>
            <a:r>
              <a:rPr lang="en-US" sz="1050" dirty="0" err="1">
                <a:solidFill>
                  <a:srgbClr val="000000"/>
                </a:solidFill>
              </a:rPr>
              <a:t>Grauman</a:t>
            </a:r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3870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pic>
        <p:nvPicPr>
          <p:cNvPr id="64515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735263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555625" y="3962400"/>
            <a:ext cx="4089400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17" name="TextBox 52"/>
          <p:cNvSpPr txBox="1">
            <a:spLocks noChangeArrowheads="1"/>
          </p:cNvSpPr>
          <p:nvPr/>
        </p:nvSpPr>
        <p:spPr bwMode="auto">
          <a:xfrm>
            <a:off x="519113" y="1311275"/>
            <a:ext cx="79676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dirty="0">
                <a:solidFill>
                  <a:srgbClr val="000000"/>
                </a:solidFill>
              </a:rPr>
              <a:t>feature space</a:t>
            </a:r>
            <a:r>
              <a:rPr lang="en-US" sz="2400" dirty="0">
                <a:solidFill>
                  <a:srgbClr val="000000"/>
                </a:solidFill>
              </a:rPr>
              <a:t>, we can group pixels in different ways.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906463" y="3903663"/>
            <a:ext cx="3660775" cy="333375"/>
            <a:chOff x="906095" y="3903669"/>
            <a:chExt cx="3661036" cy="333292"/>
          </a:xfrm>
        </p:grpSpPr>
        <p:sp>
          <p:nvSpPr>
            <p:cNvPr id="12" name="Oval 11"/>
            <p:cNvSpPr/>
            <p:nvPr/>
          </p:nvSpPr>
          <p:spPr>
            <a:xfrm>
              <a:off x="98388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522" name="TextBox 12"/>
            <p:cNvSpPr txBox="1">
              <a:spLocks noChangeArrowheads="1"/>
            </p:cNvSpPr>
            <p:nvPr/>
          </p:nvSpPr>
          <p:spPr bwMode="auto">
            <a:xfrm>
              <a:off x="925568" y="4039984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4523" name="TextBox 13"/>
            <p:cNvSpPr txBox="1">
              <a:spLocks noChangeArrowheads="1"/>
            </p:cNvSpPr>
            <p:nvPr/>
          </p:nvSpPr>
          <p:spPr bwMode="auto">
            <a:xfrm>
              <a:off x="2483456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4524" name="TextBox 14"/>
            <p:cNvSpPr txBox="1">
              <a:spLocks noChangeArrowheads="1"/>
            </p:cNvSpPr>
            <p:nvPr/>
          </p:nvSpPr>
          <p:spPr bwMode="auto">
            <a:xfrm>
              <a:off x="3749240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6485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0609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139474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44449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52228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60007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61912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17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10137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12042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19821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37959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9864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476440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516131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53518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61297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91125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93188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00968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16526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671717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69076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768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78761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80825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88604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94319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022579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39508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47287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55066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57130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66814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86342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88247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10156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4519" name="TextBox 70"/>
          <p:cNvSpPr txBox="1">
            <a:spLocks noChangeArrowheads="1"/>
          </p:cNvSpPr>
          <p:nvPr/>
        </p:nvSpPr>
        <p:spPr bwMode="auto">
          <a:xfrm>
            <a:off x="519113" y="2479675"/>
            <a:ext cx="34686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Grouping pixels based on </a:t>
            </a:r>
            <a:r>
              <a:rPr lang="en-US" sz="2400" b="1">
                <a:solidFill>
                  <a:srgbClr val="000000"/>
                </a:solidFill>
              </a:rPr>
              <a:t>intensity</a:t>
            </a:r>
            <a:r>
              <a:rPr lang="en-US" sz="2400">
                <a:solidFill>
                  <a:srgbClr val="000000"/>
                </a:solidFill>
              </a:rPr>
              <a:t> similarity 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09575" y="4560888"/>
            <a:ext cx="485616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Clusters based on intensity similarity don’t have to be spatially coherent.</a:t>
            </a:r>
          </a:p>
        </p:txBody>
      </p:sp>
      <p:sp>
        <p:nvSpPr>
          <p:cNvPr id="72" name="TextBox 4"/>
          <p:cNvSpPr txBox="1">
            <a:spLocks noChangeArrowheads="1"/>
          </p:cNvSpPr>
          <p:nvPr/>
        </p:nvSpPr>
        <p:spPr bwMode="auto">
          <a:xfrm>
            <a:off x="-508" y="6614454"/>
            <a:ext cx="19812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0000"/>
                </a:solidFill>
              </a:rPr>
              <a:t>Source: K. </a:t>
            </a:r>
            <a:r>
              <a:rPr lang="en-US" sz="1050" dirty="0" err="1">
                <a:solidFill>
                  <a:srgbClr val="000000"/>
                </a:solidFill>
              </a:rPr>
              <a:t>Grauman</a:t>
            </a:r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67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662238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Segmentation as clustering</a:t>
            </a:r>
          </a:p>
        </p:txBody>
      </p:sp>
      <p:sp>
        <p:nvSpPr>
          <p:cNvPr id="65541" name="Line 31"/>
          <p:cNvSpPr>
            <a:spLocks noChangeShapeType="1"/>
          </p:cNvSpPr>
          <p:nvPr/>
        </p:nvSpPr>
        <p:spPr bwMode="auto">
          <a:xfrm flipV="1">
            <a:off x="1468438" y="3509963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5542" name="Line 32"/>
          <p:cNvSpPr>
            <a:spLocks noChangeShapeType="1"/>
          </p:cNvSpPr>
          <p:nvPr/>
        </p:nvSpPr>
        <p:spPr bwMode="auto">
          <a:xfrm flipV="1">
            <a:off x="1468438" y="4043363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5543" name="Line 33"/>
          <p:cNvSpPr>
            <a:spLocks noChangeShapeType="1"/>
          </p:cNvSpPr>
          <p:nvPr/>
        </p:nvSpPr>
        <p:spPr bwMode="auto">
          <a:xfrm>
            <a:off x="1484313" y="5338763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5544" name="Text Box 37"/>
          <p:cNvSpPr txBox="1">
            <a:spLocks noChangeArrowheads="1"/>
          </p:cNvSpPr>
          <p:nvPr/>
        </p:nvSpPr>
        <p:spPr bwMode="auto">
          <a:xfrm>
            <a:off x="3257550" y="5468938"/>
            <a:ext cx="533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X</a:t>
            </a:r>
            <a:endParaRPr lang="en-US" baseline="-25000">
              <a:solidFill>
                <a:srgbClr val="000000"/>
              </a:solidFill>
            </a:endParaRPr>
          </a:p>
        </p:txBody>
      </p:sp>
      <p:sp>
        <p:nvSpPr>
          <p:cNvPr id="65546" name="Text Box 37"/>
          <p:cNvSpPr txBox="1">
            <a:spLocks noChangeArrowheads="1"/>
          </p:cNvSpPr>
          <p:nvPr/>
        </p:nvSpPr>
        <p:spPr bwMode="auto">
          <a:xfrm>
            <a:off x="2928938" y="3935413"/>
            <a:ext cx="1131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Y</a:t>
            </a:r>
            <a:endParaRPr lang="en-US" baseline="-25000">
              <a:solidFill>
                <a:srgbClr val="000000"/>
              </a:solidFill>
            </a:endParaRPr>
          </a:p>
        </p:txBody>
      </p:sp>
      <p:sp>
        <p:nvSpPr>
          <p:cNvPr id="65547" name="Text Box 37"/>
          <p:cNvSpPr txBox="1">
            <a:spLocks noChangeArrowheads="1"/>
          </p:cNvSpPr>
          <p:nvPr/>
        </p:nvSpPr>
        <p:spPr bwMode="auto">
          <a:xfrm>
            <a:off x="1520825" y="3384550"/>
            <a:ext cx="10588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Intensity</a:t>
            </a:r>
            <a:endParaRPr lang="en-US" baseline="-25000">
              <a:solidFill>
                <a:srgbClr val="000000"/>
              </a:solidFill>
            </a:endParaRPr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2262188" y="492125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6" name="Oval 30"/>
          <p:cNvSpPr>
            <a:spLocks noChangeArrowheads="1"/>
          </p:cNvSpPr>
          <p:nvPr/>
        </p:nvSpPr>
        <p:spPr bwMode="auto">
          <a:xfrm>
            <a:off x="2400300" y="49768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" name="Oval 30"/>
          <p:cNvSpPr>
            <a:spLocks noChangeArrowheads="1"/>
          </p:cNvSpPr>
          <p:nvPr/>
        </p:nvSpPr>
        <p:spPr bwMode="auto">
          <a:xfrm>
            <a:off x="2339975" y="47799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9" name="Oval 30"/>
          <p:cNvSpPr>
            <a:spLocks noChangeArrowheads="1"/>
          </p:cNvSpPr>
          <p:nvPr/>
        </p:nvSpPr>
        <p:spPr bwMode="auto">
          <a:xfrm>
            <a:off x="2411413" y="49323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0" name="Oval 30"/>
          <p:cNvSpPr>
            <a:spLocks noChangeArrowheads="1"/>
          </p:cNvSpPr>
          <p:nvPr/>
        </p:nvSpPr>
        <p:spPr bwMode="auto">
          <a:xfrm>
            <a:off x="2478088" y="48355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1" name="Oval 30"/>
          <p:cNvSpPr>
            <a:spLocks noChangeArrowheads="1"/>
          </p:cNvSpPr>
          <p:nvPr/>
        </p:nvSpPr>
        <p:spPr bwMode="auto">
          <a:xfrm>
            <a:off x="2557463" y="4987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" name="Oval 30"/>
          <p:cNvSpPr>
            <a:spLocks noChangeArrowheads="1"/>
          </p:cNvSpPr>
          <p:nvPr/>
        </p:nvSpPr>
        <p:spPr bwMode="auto">
          <a:xfrm>
            <a:off x="2960688" y="50768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3" name="Oval 30"/>
          <p:cNvSpPr>
            <a:spLocks noChangeArrowheads="1"/>
          </p:cNvSpPr>
          <p:nvPr/>
        </p:nvSpPr>
        <p:spPr bwMode="auto">
          <a:xfrm>
            <a:off x="3032125" y="52292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4" name="Oval 30"/>
          <p:cNvSpPr>
            <a:spLocks noChangeArrowheads="1"/>
          </p:cNvSpPr>
          <p:nvPr/>
        </p:nvSpPr>
        <p:spPr bwMode="auto">
          <a:xfrm>
            <a:off x="3098800" y="51323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5" name="Oval 30"/>
          <p:cNvSpPr>
            <a:spLocks noChangeArrowheads="1"/>
          </p:cNvSpPr>
          <p:nvPr/>
        </p:nvSpPr>
        <p:spPr bwMode="auto">
          <a:xfrm>
            <a:off x="3178175" y="52847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7164388" y="4560888"/>
            <a:ext cx="365125" cy="29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6470650" y="4159250"/>
            <a:ext cx="365125" cy="29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229225" y="5380038"/>
            <a:ext cx="3716338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Both regions are black, but if we also include </a:t>
            </a:r>
            <a:r>
              <a:rPr lang="en-US" b="1">
                <a:solidFill>
                  <a:srgbClr val="000000"/>
                </a:solidFill>
              </a:rPr>
              <a:t>position (x,y), </a:t>
            </a:r>
            <a:r>
              <a:rPr lang="en-US">
                <a:solidFill>
                  <a:srgbClr val="000000"/>
                </a:solidFill>
              </a:rPr>
              <a:t>then we could group the two into distinct segments; way to encode both similarity &amp; proximity.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6" name="TextBox 4"/>
          <p:cNvSpPr txBox="1">
            <a:spLocks noChangeArrowheads="1"/>
          </p:cNvSpPr>
          <p:nvPr/>
        </p:nvSpPr>
        <p:spPr bwMode="auto">
          <a:xfrm>
            <a:off x="-508" y="6614454"/>
            <a:ext cx="19812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0000"/>
                </a:solidFill>
              </a:rPr>
              <a:t>Source: K. </a:t>
            </a:r>
            <a:r>
              <a:rPr lang="en-US" sz="1050" dirty="0" err="1">
                <a:solidFill>
                  <a:srgbClr val="000000"/>
                </a:solidFill>
              </a:rPr>
              <a:t>Grauman</a:t>
            </a:r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27" name="TextBox 70"/>
          <p:cNvSpPr txBox="1">
            <a:spLocks noChangeArrowheads="1"/>
          </p:cNvSpPr>
          <p:nvPr/>
        </p:nvSpPr>
        <p:spPr bwMode="auto">
          <a:xfrm>
            <a:off x="519112" y="2479675"/>
            <a:ext cx="460984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Grouping pixels based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on </a:t>
            </a:r>
            <a:r>
              <a:rPr lang="en-US" sz="2400" b="1" dirty="0" err="1">
                <a:solidFill>
                  <a:srgbClr val="000000"/>
                </a:solidFill>
              </a:rPr>
              <a:t>intensity+position</a:t>
            </a:r>
            <a:r>
              <a:rPr lang="en-US" sz="2400" dirty="0">
                <a:solidFill>
                  <a:srgbClr val="000000"/>
                </a:solidFill>
              </a:rPr>
              <a:t> similarity </a:t>
            </a:r>
          </a:p>
        </p:txBody>
      </p:sp>
      <p:sp>
        <p:nvSpPr>
          <p:cNvPr id="28" name="TextBox 52"/>
          <p:cNvSpPr txBox="1">
            <a:spLocks noChangeArrowheads="1"/>
          </p:cNvSpPr>
          <p:nvPr/>
        </p:nvSpPr>
        <p:spPr bwMode="auto">
          <a:xfrm>
            <a:off x="519113" y="1311275"/>
            <a:ext cx="79676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dirty="0">
                <a:solidFill>
                  <a:srgbClr val="000000"/>
                </a:solidFill>
              </a:rPr>
              <a:t>feature space</a:t>
            </a:r>
            <a:r>
              <a:rPr lang="en-US" sz="2400" dirty="0">
                <a:solidFill>
                  <a:srgbClr val="000000"/>
                </a:solidFill>
              </a:rPr>
              <a:t>, we can group pixels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254487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36" grpId="0" animBg="1"/>
      <p:bldP spid="37" grpId="0" animBg="1"/>
      <p:bldP spid="4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4681538" y="2155825"/>
            <a:ext cx="4383087" cy="4235450"/>
            <a:chOff x="4681538" y="2155825"/>
            <a:chExt cx="4383087" cy="4235450"/>
          </a:xfrm>
        </p:grpSpPr>
        <p:pic>
          <p:nvPicPr>
            <p:cNvPr id="61460" name="Picture 6" descr="panda_cub6_11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54563" y="2917825"/>
              <a:ext cx="3198812" cy="2281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/>
            <p:cNvSpPr/>
            <p:nvPr/>
          </p:nvSpPr>
          <p:spPr bwMode="auto">
            <a:xfrm>
              <a:off x="6202363" y="33750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202363" y="33750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6126163" y="32988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668963" y="38322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059363" y="47466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467" name="TextBox 17"/>
            <p:cNvSpPr txBox="1">
              <a:spLocks noChangeArrowheads="1"/>
            </p:cNvSpPr>
            <p:nvPr/>
          </p:nvSpPr>
          <p:spPr bwMode="auto">
            <a:xfrm>
              <a:off x="8077200" y="2232025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R=255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G=200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B=250</a:t>
              </a:r>
            </a:p>
          </p:txBody>
        </p:sp>
        <p:sp>
          <p:nvSpPr>
            <p:cNvPr id="61468" name="TextBox 18"/>
            <p:cNvSpPr txBox="1">
              <a:spLocks noChangeArrowheads="1"/>
            </p:cNvSpPr>
            <p:nvPr/>
          </p:nvSpPr>
          <p:spPr bwMode="auto">
            <a:xfrm>
              <a:off x="8150225" y="3690938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R=245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G=220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B=248</a:t>
              </a:r>
            </a:p>
          </p:txBody>
        </p:sp>
        <p:sp>
          <p:nvSpPr>
            <p:cNvPr id="61469" name="TextBox 19"/>
            <p:cNvSpPr txBox="1">
              <a:spLocks noChangeArrowheads="1"/>
            </p:cNvSpPr>
            <p:nvPr/>
          </p:nvSpPr>
          <p:spPr bwMode="auto">
            <a:xfrm>
              <a:off x="4681538" y="5294313"/>
              <a:ext cx="914400" cy="920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R=15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G=189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B=2</a:t>
              </a:r>
            </a:p>
          </p:txBody>
        </p:sp>
        <p:sp>
          <p:nvSpPr>
            <p:cNvPr id="61470" name="TextBox 20"/>
            <p:cNvSpPr txBox="1">
              <a:spLocks noChangeArrowheads="1"/>
            </p:cNvSpPr>
            <p:nvPr/>
          </p:nvSpPr>
          <p:spPr bwMode="auto">
            <a:xfrm>
              <a:off x="6361113" y="5400675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R=3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G=12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B=2</a:t>
              </a:r>
            </a:p>
          </p:txBody>
        </p:sp>
        <p:sp>
          <p:nvSpPr>
            <p:cNvPr id="61471" name="Double Bracket 22"/>
            <p:cNvSpPr>
              <a:spLocks noChangeArrowheads="1"/>
            </p:cNvSpPr>
            <p:nvPr/>
          </p:nvSpPr>
          <p:spPr bwMode="auto">
            <a:xfrm>
              <a:off x="4681538" y="5218113"/>
              <a:ext cx="914400" cy="1063625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472" name="Double Bracket 23"/>
            <p:cNvSpPr>
              <a:spLocks noChangeArrowheads="1"/>
            </p:cNvSpPr>
            <p:nvPr/>
          </p:nvSpPr>
          <p:spPr bwMode="auto">
            <a:xfrm>
              <a:off x="6208713" y="5324475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473" name="Double Bracket 24"/>
            <p:cNvSpPr>
              <a:spLocks noChangeArrowheads="1"/>
            </p:cNvSpPr>
            <p:nvPr/>
          </p:nvSpPr>
          <p:spPr bwMode="auto">
            <a:xfrm>
              <a:off x="8077200" y="2155825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474" name="Double Bracket 25"/>
            <p:cNvSpPr>
              <a:spLocks noChangeArrowheads="1"/>
            </p:cNvSpPr>
            <p:nvPr/>
          </p:nvSpPr>
          <p:spPr bwMode="auto">
            <a:xfrm>
              <a:off x="8150225" y="3538538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61475" name="Shape 36"/>
            <p:cNvCxnSpPr>
              <a:cxnSpLocks noChangeShapeType="1"/>
              <a:stCxn id="61469" idx="3"/>
              <a:endCxn id="15" idx="2"/>
            </p:cNvCxnSpPr>
            <p:nvPr/>
          </p:nvCxnSpPr>
          <p:spPr bwMode="auto">
            <a:xfrm flipH="1" flipV="1">
              <a:off x="5097463" y="4822825"/>
              <a:ext cx="498475" cy="931863"/>
            </a:xfrm>
            <a:prstGeom prst="curvedConnector4">
              <a:avLst>
                <a:gd name="adj1" fmla="val -45861"/>
                <a:gd name="adj2" fmla="val 74718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6" name="Shape 38"/>
            <p:cNvCxnSpPr>
              <a:cxnSpLocks noChangeShapeType="1"/>
              <a:endCxn id="14" idx="3"/>
            </p:cNvCxnSpPr>
            <p:nvPr/>
          </p:nvCxnSpPr>
          <p:spPr bwMode="auto">
            <a:xfrm rot="16200000" flipV="1">
              <a:off x="5452269" y="4163219"/>
              <a:ext cx="1420813" cy="835025"/>
            </a:xfrm>
            <a:prstGeom prst="curvedConnector2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7" name="Curved Connector 40"/>
            <p:cNvCxnSpPr>
              <a:cxnSpLocks noChangeShapeType="1"/>
              <a:stCxn id="61467" idx="1"/>
              <a:endCxn id="12" idx="3"/>
            </p:cNvCxnSpPr>
            <p:nvPr/>
          </p:nvCxnSpPr>
          <p:spPr bwMode="auto">
            <a:xfrm rot="10800000" flipV="1">
              <a:off x="6202363" y="2693988"/>
              <a:ext cx="1874837" cy="642937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8" name="Curved Connector 42"/>
            <p:cNvCxnSpPr>
              <a:cxnSpLocks noChangeShapeType="1"/>
            </p:cNvCxnSpPr>
            <p:nvPr/>
          </p:nvCxnSpPr>
          <p:spPr bwMode="auto">
            <a:xfrm rot="10800000">
              <a:off x="6361113" y="3429000"/>
              <a:ext cx="1798637" cy="636588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301082" name="Oval 26"/>
          <p:cNvSpPr>
            <a:spLocks noChangeArrowheads="1"/>
          </p:cNvSpPr>
          <p:nvPr/>
        </p:nvSpPr>
        <p:spPr bwMode="auto">
          <a:xfrm>
            <a:off x="2020888" y="4972277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1084" name="Oval 28"/>
          <p:cNvSpPr>
            <a:spLocks noChangeArrowheads="1"/>
          </p:cNvSpPr>
          <p:nvPr/>
        </p:nvSpPr>
        <p:spPr bwMode="auto">
          <a:xfrm>
            <a:off x="2573338" y="53435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1085" name="Oval 29"/>
          <p:cNvSpPr>
            <a:spLocks noChangeArrowheads="1"/>
          </p:cNvSpPr>
          <p:nvPr/>
        </p:nvSpPr>
        <p:spPr bwMode="auto">
          <a:xfrm>
            <a:off x="2725738" y="51911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1086" name="Oval 30"/>
          <p:cNvSpPr>
            <a:spLocks noChangeArrowheads="1"/>
          </p:cNvSpPr>
          <p:nvPr/>
        </p:nvSpPr>
        <p:spPr bwMode="auto">
          <a:xfrm>
            <a:off x="3259138" y="45053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1087" name="Line 31"/>
          <p:cNvSpPr>
            <a:spLocks noChangeShapeType="1"/>
          </p:cNvSpPr>
          <p:nvPr/>
        </p:nvSpPr>
        <p:spPr bwMode="auto">
          <a:xfrm flipV="1">
            <a:off x="1963738" y="3590925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1088" name="Line 32"/>
          <p:cNvSpPr>
            <a:spLocks noChangeShapeType="1"/>
          </p:cNvSpPr>
          <p:nvPr/>
        </p:nvSpPr>
        <p:spPr bwMode="auto">
          <a:xfrm flipV="1">
            <a:off x="1963738" y="4124325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1089" name="Line 33"/>
          <p:cNvSpPr>
            <a:spLocks noChangeShapeType="1"/>
          </p:cNvSpPr>
          <p:nvPr/>
        </p:nvSpPr>
        <p:spPr bwMode="auto">
          <a:xfrm>
            <a:off x="1963738" y="5419725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1090" name="Oval 34"/>
          <p:cNvSpPr>
            <a:spLocks noChangeArrowheads="1"/>
          </p:cNvSpPr>
          <p:nvPr/>
        </p:nvSpPr>
        <p:spPr bwMode="auto">
          <a:xfrm>
            <a:off x="3090862" y="4328999"/>
            <a:ext cx="488951" cy="479652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1091" name="Oval 35"/>
          <p:cNvSpPr>
            <a:spLocks noChangeArrowheads="1"/>
          </p:cNvSpPr>
          <p:nvPr/>
        </p:nvSpPr>
        <p:spPr bwMode="auto">
          <a:xfrm>
            <a:off x="2344738" y="4962525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1093" name="Text Box 37"/>
          <p:cNvSpPr txBox="1">
            <a:spLocks noChangeArrowheads="1"/>
          </p:cNvSpPr>
          <p:nvPr/>
        </p:nvSpPr>
        <p:spPr bwMode="auto">
          <a:xfrm>
            <a:off x="3259138" y="5800725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301094" name="Text Box 38"/>
          <p:cNvSpPr txBox="1">
            <a:spLocks noChangeArrowheads="1"/>
          </p:cNvSpPr>
          <p:nvPr/>
        </p:nvSpPr>
        <p:spPr bwMode="auto">
          <a:xfrm>
            <a:off x="3430588" y="3935413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01095" name="Text Box 39"/>
          <p:cNvSpPr txBox="1">
            <a:spLocks noChangeArrowheads="1"/>
          </p:cNvSpPr>
          <p:nvPr/>
        </p:nvSpPr>
        <p:spPr bwMode="auto">
          <a:xfrm>
            <a:off x="1963738" y="3514725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19113" y="6313488"/>
            <a:ext cx="5403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Feature space: color value (3-d) </a:t>
            </a:r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1849664" y="4801394"/>
            <a:ext cx="488951" cy="479652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TextBox 4"/>
          <p:cNvSpPr txBox="1">
            <a:spLocks noChangeArrowheads="1"/>
          </p:cNvSpPr>
          <p:nvPr/>
        </p:nvSpPr>
        <p:spPr bwMode="auto">
          <a:xfrm>
            <a:off x="7735607" y="6596105"/>
            <a:ext cx="19812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0000"/>
                </a:solidFill>
              </a:rPr>
              <a:t>Source: K. </a:t>
            </a:r>
            <a:r>
              <a:rPr lang="en-US" sz="1050" dirty="0" err="1">
                <a:solidFill>
                  <a:srgbClr val="000000"/>
                </a:solidFill>
              </a:rPr>
              <a:t>Grauman</a:t>
            </a:r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42" name="TextBox 52"/>
          <p:cNvSpPr txBox="1">
            <a:spLocks noChangeArrowheads="1"/>
          </p:cNvSpPr>
          <p:nvPr/>
        </p:nvSpPr>
        <p:spPr bwMode="auto">
          <a:xfrm>
            <a:off x="519113" y="1311275"/>
            <a:ext cx="79676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dirty="0">
                <a:solidFill>
                  <a:srgbClr val="000000"/>
                </a:solidFill>
              </a:rPr>
              <a:t>feature space</a:t>
            </a:r>
            <a:r>
              <a:rPr lang="en-US" sz="2400" dirty="0">
                <a:solidFill>
                  <a:srgbClr val="000000"/>
                </a:solidFill>
              </a:rPr>
              <a:t>, we can group pixels in different ways.</a:t>
            </a:r>
          </a:p>
        </p:txBody>
      </p:sp>
      <p:sp>
        <p:nvSpPr>
          <p:cNvPr id="43" name="TextBox 70"/>
          <p:cNvSpPr txBox="1">
            <a:spLocks noChangeArrowheads="1"/>
          </p:cNvSpPr>
          <p:nvPr/>
        </p:nvSpPr>
        <p:spPr bwMode="auto">
          <a:xfrm>
            <a:off x="519113" y="2479675"/>
            <a:ext cx="34686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Grouping pixels based on </a:t>
            </a:r>
            <a:r>
              <a:rPr lang="en-US" sz="2400" b="1" dirty="0">
                <a:solidFill>
                  <a:srgbClr val="000000"/>
                </a:solidFill>
              </a:rPr>
              <a:t>color </a:t>
            </a:r>
            <a:r>
              <a:rPr lang="en-US" sz="2400" dirty="0">
                <a:solidFill>
                  <a:srgbClr val="000000"/>
                </a:solidFill>
              </a:rPr>
              <a:t>similarity </a:t>
            </a:r>
          </a:p>
        </p:txBody>
      </p:sp>
    </p:spTree>
    <p:extLst>
      <p:ext uri="{BB962C8B-B14F-4D97-AF65-F5344CB8AC3E}">
        <p14:creationId xmlns:p14="http://schemas.microsoft.com/office/powerpoint/2010/main" val="175050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82" grpId="0" animBg="1"/>
      <p:bldP spid="301084" grpId="0" animBg="1"/>
      <p:bldP spid="301085" grpId="0" animBg="1"/>
      <p:bldP spid="301086" grpId="0" animBg="1"/>
      <p:bldP spid="301087" grpId="0" animBg="1"/>
      <p:bldP spid="301088" grpId="0" animBg="1"/>
      <p:bldP spid="301089" grpId="0" animBg="1"/>
      <p:bldP spid="301090" grpId="0" animBg="1"/>
      <p:bldP spid="301091" grpId="0" animBg="1"/>
      <p:bldP spid="301093" grpId="0"/>
      <p:bldP spid="301094" grpId="0"/>
      <p:bldP spid="301095" grpId="0"/>
      <p:bldP spid="51" grpId="0"/>
      <p:bldP spid="4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685800" y="1828801"/>
            <a:ext cx="7772400" cy="944541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800" dirty="0"/>
              <a:t>Color, brightness, position alone are not enough to distinguish all regions…</a:t>
            </a: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9979" y="3028933"/>
            <a:ext cx="3927811" cy="281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89435" y="3028934"/>
            <a:ext cx="2409858" cy="2782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5345" y="3028933"/>
            <a:ext cx="1862163" cy="2791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-508" y="6614454"/>
            <a:ext cx="19812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0000"/>
                </a:solidFill>
              </a:rPr>
              <a:t>Source: L. </a:t>
            </a:r>
            <a:r>
              <a:rPr lang="en-US" sz="1050" dirty="0" err="1">
                <a:solidFill>
                  <a:srgbClr val="000000"/>
                </a:solidFill>
              </a:rPr>
              <a:t>Lazebnik</a:t>
            </a:r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Segmentation as clustering</a:t>
            </a:r>
          </a:p>
        </p:txBody>
      </p:sp>
    </p:spTree>
    <p:extLst>
      <p:ext uri="{BB962C8B-B14F-4D97-AF65-F5344CB8AC3E}">
        <p14:creationId xmlns:p14="http://schemas.microsoft.com/office/powerpoint/2010/main" val="673493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2600" y="1311275"/>
            <a:ext cx="8229600" cy="452596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kern="1200" dirty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kern="1200" dirty="0">
                <a:solidFill>
                  <a:srgbClr val="000000"/>
                </a:solidFill>
              </a:rPr>
              <a:t>feature space</a:t>
            </a:r>
            <a:r>
              <a:rPr lang="en-US" sz="2400" kern="1200" dirty="0">
                <a:solidFill>
                  <a:srgbClr val="000000"/>
                </a:solidFill>
              </a:rPr>
              <a:t>, we can group pixels in different ways.</a:t>
            </a:r>
          </a:p>
          <a:p>
            <a:pPr eaLnBrk="1" hangingPunct="1">
              <a:buFontTx/>
              <a:buNone/>
              <a:defRPr/>
            </a:pPr>
            <a:endParaRPr lang="en-US" dirty="0"/>
          </a:p>
        </p:txBody>
      </p:sp>
      <p:sp>
        <p:nvSpPr>
          <p:cNvPr id="62468" name="Line 31"/>
          <p:cNvSpPr>
            <a:spLocks noChangeShapeType="1"/>
          </p:cNvSpPr>
          <p:nvPr/>
        </p:nvSpPr>
        <p:spPr bwMode="auto">
          <a:xfrm flipV="1">
            <a:off x="1963738" y="3590925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469" name="Line 32"/>
          <p:cNvSpPr>
            <a:spLocks noChangeShapeType="1"/>
          </p:cNvSpPr>
          <p:nvPr/>
        </p:nvSpPr>
        <p:spPr bwMode="auto">
          <a:xfrm flipV="1">
            <a:off x="1963738" y="4124325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470" name="Line 33"/>
          <p:cNvSpPr>
            <a:spLocks noChangeShapeType="1"/>
          </p:cNvSpPr>
          <p:nvPr/>
        </p:nvSpPr>
        <p:spPr bwMode="auto">
          <a:xfrm>
            <a:off x="1963738" y="5419725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471" name="Text Box 37"/>
          <p:cNvSpPr txBox="1">
            <a:spLocks noChangeArrowheads="1"/>
          </p:cNvSpPr>
          <p:nvPr/>
        </p:nvSpPr>
        <p:spPr bwMode="auto">
          <a:xfrm>
            <a:off x="3259138" y="5800725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F</a:t>
            </a:r>
            <a:r>
              <a:rPr lang="en-US" baseline="-25000">
                <a:solidFill>
                  <a:srgbClr val="000000"/>
                </a:solidFill>
              </a:rPr>
              <a:t>24</a:t>
            </a:r>
          </a:p>
        </p:txBody>
      </p:sp>
      <p:sp>
        <p:nvSpPr>
          <p:cNvPr id="62472" name="TextBox 43"/>
          <p:cNvSpPr txBox="1">
            <a:spLocks noChangeArrowheads="1"/>
          </p:cNvSpPr>
          <p:nvPr/>
        </p:nvSpPr>
        <p:spPr bwMode="auto">
          <a:xfrm>
            <a:off x="519113" y="2443163"/>
            <a:ext cx="346868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Grouping pixels based on </a:t>
            </a:r>
            <a:r>
              <a:rPr lang="en-US" sz="2400" b="1" dirty="0">
                <a:solidFill>
                  <a:srgbClr val="000000"/>
                </a:solidFill>
              </a:rPr>
              <a:t>texture </a:t>
            </a:r>
            <a:r>
              <a:rPr lang="en-US" sz="2400" dirty="0">
                <a:solidFill>
                  <a:srgbClr val="000000"/>
                </a:solidFill>
              </a:rPr>
              <a:t>similarity </a:t>
            </a:r>
          </a:p>
        </p:txBody>
      </p:sp>
      <p:sp>
        <p:nvSpPr>
          <p:cNvPr id="62474" name="Text Box 37"/>
          <p:cNvSpPr txBox="1">
            <a:spLocks noChangeArrowheads="1"/>
          </p:cNvSpPr>
          <p:nvPr/>
        </p:nvSpPr>
        <p:spPr bwMode="auto">
          <a:xfrm>
            <a:off x="3440113" y="3940175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F</a:t>
            </a:r>
            <a:r>
              <a:rPr lang="en-US" baseline="-25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62475" name="TextBox 41"/>
          <p:cNvSpPr txBox="1">
            <a:spLocks noChangeArrowheads="1"/>
          </p:cNvSpPr>
          <p:nvPr/>
        </p:nvSpPr>
        <p:spPr bwMode="auto">
          <a:xfrm>
            <a:off x="519113" y="6313488"/>
            <a:ext cx="80692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Feature space: filter bank responses (e.g., 24-d) </a:t>
            </a:r>
          </a:p>
        </p:txBody>
      </p:sp>
      <p:sp>
        <p:nvSpPr>
          <p:cNvPr id="62476" name="Text Box 37"/>
          <p:cNvSpPr txBox="1">
            <a:spLocks noChangeArrowheads="1"/>
          </p:cNvSpPr>
          <p:nvPr/>
        </p:nvSpPr>
        <p:spPr bwMode="auto">
          <a:xfrm>
            <a:off x="2016125" y="3465513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F</a:t>
            </a:r>
            <a:r>
              <a:rPr lang="en-US" baseline="-25000">
                <a:solidFill>
                  <a:srgbClr val="000000"/>
                </a:solidFill>
              </a:rPr>
              <a:t>1</a:t>
            </a:r>
          </a:p>
        </p:txBody>
      </p:sp>
      <p:pic>
        <p:nvPicPr>
          <p:cNvPr id="62477" name="Content Placeholder 3" descr="lmfilters.jpg"/>
          <p:cNvPicPr>
            <a:picLocks noChangeAspect="1"/>
          </p:cNvPicPr>
          <p:nvPr/>
        </p:nvPicPr>
        <p:blipFill>
          <a:blip r:embed="rId3" cstate="print"/>
          <a:srcRect t="1579" r="50301"/>
          <a:stretch>
            <a:fillRect/>
          </a:stretch>
        </p:blipFill>
        <p:spPr bwMode="auto">
          <a:xfrm>
            <a:off x="7191996" y="3355975"/>
            <a:ext cx="1362075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8" name="TextBox 46"/>
          <p:cNvSpPr txBox="1">
            <a:spLocks noChangeArrowheads="1"/>
          </p:cNvSpPr>
          <p:nvPr/>
        </p:nvSpPr>
        <p:spPr bwMode="auto">
          <a:xfrm rot="5400000">
            <a:off x="2835275" y="4824413"/>
            <a:ext cx="6127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62479" name="TextBox 48"/>
          <p:cNvSpPr txBox="1">
            <a:spLocks noChangeArrowheads="1"/>
          </p:cNvSpPr>
          <p:nvPr/>
        </p:nvSpPr>
        <p:spPr bwMode="auto">
          <a:xfrm>
            <a:off x="7366621" y="4268788"/>
            <a:ext cx="1066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solidFill>
                  <a:srgbClr val="000000"/>
                </a:solidFill>
              </a:rPr>
              <a:t>Filter bank of 24 filters</a:t>
            </a:r>
          </a:p>
        </p:txBody>
      </p:sp>
      <p:sp>
        <p:nvSpPr>
          <p:cNvPr id="62480" name="Oval 30"/>
          <p:cNvSpPr>
            <a:spLocks noChangeArrowheads="1"/>
          </p:cNvSpPr>
          <p:nvPr/>
        </p:nvSpPr>
        <p:spPr bwMode="auto">
          <a:xfrm>
            <a:off x="3259138" y="45053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481" name="Oval 30"/>
          <p:cNvSpPr>
            <a:spLocks noChangeArrowheads="1"/>
          </p:cNvSpPr>
          <p:nvPr/>
        </p:nvSpPr>
        <p:spPr bwMode="auto">
          <a:xfrm>
            <a:off x="3330575" y="4657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482" name="Oval 30"/>
          <p:cNvSpPr>
            <a:spLocks noChangeArrowheads="1"/>
          </p:cNvSpPr>
          <p:nvPr/>
        </p:nvSpPr>
        <p:spPr bwMode="auto">
          <a:xfrm>
            <a:off x="3397250" y="45608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483" name="Oval 30"/>
          <p:cNvSpPr>
            <a:spLocks noChangeArrowheads="1"/>
          </p:cNvSpPr>
          <p:nvPr/>
        </p:nvSpPr>
        <p:spPr bwMode="auto">
          <a:xfrm>
            <a:off x="2600325" y="5029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484" name="Oval 30"/>
          <p:cNvSpPr>
            <a:spLocks noChangeArrowheads="1"/>
          </p:cNvSpPr>
          <p:nvPr/>
        </p:nvSpPr>
        <p:spPr bwMode="auto">
          <a:xfrm>
            <a:off x="2047875" y="4597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485" name="Oval 30"/>
          <p:cNvSpPr>
            <a:spLocks noChangeArrowheads="1"/>
          </p:cNvSpPr>
          <p:nvPr/>
        </p:nvSpPr>
        <p:spPr bwMode="auto">
          <a:xfrm>
            <a:off x="2119313" y="4749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486" name="Oval 30"/>
          <p:cNvSpPr>
            <a:spLocks noChangeArrowheads="1"/>
          </p:cNvSpPr>
          <p:nvPr/>
        </p:nvSpPr>
        <p:spPr bwMode="auto">
          <a:xfrm>
            <a:off x="2185988" y="46529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487" name="Oval 30"/>
          <p:cNvSpPr>
            <a:spLocks noChangeArrowheads="1"/>
          </p:cNvSpPr>
          <p:nvPr/>
        </p:nvSpPr>
        <p:spPr bwMode="auto">
          <a:xfrm>
            <a:off x="2265363" y="48053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488" name="Oval 30"/>
          <p:cNvSpPr>
            <a:spLocks noChangeArrowheads="1"/>
          </p:cNvSpPr>
          <p:nvPr/>
        </p:nvSpPr>
        <p:spPr bwMode="auto">
          <a:xfrm>
            <a:off x="2125663" y="44561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489" name="Oval 30"/>
          <p:cNvSpPr>
            <a:spLocks noChangeArrowheads="1"/>
          </p:cNvSpPr>
          <p:nvPr/>
        </p:nvSpPr>
        <p:spPr bwMode="auto">
          <a:xfrm>
            <a:off x="2197100" y="46085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490" name="Oval 30"/>
          <p:cNvSpPr>
            <a:spLocks noChangeArrowheads="1"/>
          </p:cNvSpPr>
          <p:nvPr/>
        </p:nvSpPr>
        <p:spPr bwMode="auto">
          <a:xfrm>
            <a:off x="2263775" y="45116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491" name="Oval 30"/>
          <p:cNvSpPr>
            <a:spLocks noChangeArrowheads="1"/>
          </p:cNvSpPr>
          <p:nvPr/>
        </p:nvSpPr>
        <p:spPr bwMode="auto">
          <a:xfrm>
            <a:off x="2343150" y="46640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492" name="Oval 30"/>
          <p:cNvSpPr>
            <a:spLocks noChangeArrowheads="1"/>
          </p:cNvSpPr>
          <p:nvPr/>
        </p:nvSpPr>
        <p:spPr bwMode="auto">
          <a:xfrm>
            <a:off x="2595563" y="39401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493" name="Oval 30"/>
          <p:cNvSpPr>
            <a:spLocks noChangeArrowheads="1"/>
          </p:cNvSpPr>
          <p:nvPr/>
        </p:nvSpPr>
        <p:spPr bwMode="auto">
          <a:xfrm>
            <a:off x="2667000" y="40925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494" name="Oval 30"/>
          <p:cNvSpPr>
            <a:spLocks noChangeArrowheads="1"/>
          </p:cNvSpPr>
          <p:nvPr/>
        </p:nvSpPr>
        <p:spPr bwMode="auto">
          <a:xfrm>
            <a:off x="2733675" y="3995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495" name="Oval 30"/>
          <p:cNvSpPr>
            <a:spLocks noChangeArrowheads="1"/>
          </p:cNvSpPr>
          <p:nvPr/>
        </p:nvSpPr>
        <p:spPr bwMode="auto">
          <a:xfrm>
            <a:off x="2813050" y="41481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496" name="Oval 30"/>
          <p:cNvSpPr>
            <a:spLocks noChangeArrowheads="1"/>
          </p:cNvSpPr>
          <p:nvPr/>
        </p:nvSpPr>
        <p:spPr bwMode="auto">
          <a:xfrm>
            <a:off x="2673350" y="5145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497" name="Oval 30"/>
          <p:cNvSpPr>
            <a:spLocks noChangeArrowheads="1"/>
          </p:cNvSpPr>
          <p:nvPr/>
        </p:nvSpPr>
        <p:spPr bwMode="auto">
          <a:xfrm>
            <a:off x="2600325" y="52117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498" name="Oval 30"/>
          <p:cNvSpPr>
            <a:spLocks noChangeArrowheads="1"/>
          </p:cNvSpPr>
          <p:nvPr/>
        </p:nvSpPr>
        <p:spPr bwMode="auto">
          <a:xfrm>
            <a:off x="2381250" y="5145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2499" name="Oval 30"/>
          <p:cNvSpPr>
            <a:spLocks noChangeArrowheads="1"/>
          </p:cNvSpPr>
          <p:nvPr/>
        </p:nvSpPr>
        <p:spPr bwMode="auto">
          <a:xfrm>
            <a:off x="2454275" y="54006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25008" y="2438400"/>
            <a:ext cx="22367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7752217" y="6596390"/>
            <a:ext cx="29876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050" dirty="0">
                <a:solidFill>
                  <a:srgbClr val="000000"/>
                </a:solidFill>
              </a:rPr>
              <a:t>Source: K. </a:t>
            </a:r>
            <a:r>
              <a:rPr lang="en-US" sz="1050" dirty="0" err="1">
                <a:solidFill>
                  <a:srgbClr val="000000"/>
                </a:solidFill>
              </a:rPr>
              <a:t>Grauman</a:t>
            </a:r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0068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654"/>
            <a:ext cx="9144000" cy="1143000"/>
          </a:xfrm>
        </p:spPr>
        <p:txBody>
          <a:bodyPr/>
          <a:lstStyle/>
          <a:p>
            <a:r>
              <a:rPr lang="en-US" dirty="0"/>
              <a:t>Segmentation w/ texture features</a:t>
            </a:r>
          </a:p>
        </p:txBody>
      </p:sp>
      <p:sp>
        <p:nvSpPr>
          <p:cNvPr id="49155" name="Rectangle 6"/>
          <p:cNvSpPr>
            <a:spLocks noGrp="1" noChangeArrowheads="1"/>
          </p:cNvSpPr>
          <p:nvPr>
            <p:ph idx="1"/>
          </p:nvPr>
        </p:nvSpPr>
        <p:spPr>
          <a:xfrm>
            <a:off x="685800" y="1033668"/>
            <a:ext cx="8001000" cy="914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200" dirty="0"/>
              <a:t>Find “</a:t>
            </a:r>
            <a:r>
              <a:rPr lang="en-US" sz="2200" dirty="0" err="1"/>
              <a:t>textons</a:t>
            </a:r>
            <a:r>
              <a:rPr lang="en-US" sz="2200" dirty="0"/>
              <a:t>” by clustering filter bank </a:t>
            </a:r>
            <a:r>
              <a:rPr lang="en-US" sz="2200"/>
              <a:t>response vectors</a:t>
            </a:r>
            <a:endParaRPr lang="en-US" sz="2200" dirty="0"/>
          </a:p>
          <a:p>
            <a:pPr>
              <a:buFontTx/>
              <a:buChar char="•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Describe texture in a window as bag of words over textures </a:t>
            </a:r>
            <a:endParaRPr lang="en-US" sz="2200" dirty="0"/>
          </a:p>
          <a:p>
            <a:endParaRPr lang="en-US" sz="2200" dirty="0"/>
          </a:p>
        </p:txBody>
      </p:sp>
      <p:sp>
        <p:nvSpPr>
          <p:cNvPr id="49156" name="Rectangle 7"/>
          <p:cNvSpPr>
            <a:spLocks noChangeArrowheads="1"/>
          </p:cNvSpPr>
          <p:nvPr/>
        </p:nvSpPr>
        <p:spPr bwMode="auto">
          <a:xfrm>
            <a:off x="0" y="6550223"/>
            <a:ext cx="9448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Malik, 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Belongie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, Leung and Shi, IJCV 2001</a:t>
            </a:r>
            <a:endParaRPr lang="en-US" sz="1400" b="1" dirty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4915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2560980"/>
            <a:ext cx="223043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2560980"/>
            <a:ext cx="22367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9" name="TextBox 7"/>
          <p:cNvSpPr txBox="1">
            <a:spLocks noChangeArrowheads="1"/>
          </p:cNvSpPr>
          <p:nvPr/>
        </p:nvSpPr>
        <p:spPr bwMode="auto">
          <a:xfrm>
            <a:off x="3270250" y="2179980"/>
            <a:ext cx="1377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charset="0"/>
              </a:rPr>
              <a:t>Texton map</a:t>
            </a:r>
          </a:p>
        </p:txBody>
      </p:sp>
      <p:sp>
        <p:nvSpPr>
          <p:cNvPr id="49160" name="TextBox 8"/>
          <p:cNvSpPr txBox="1">
            <a:spLocks noChangeArrowheads="1"/>
          </p:cNvSpPr>
          <p:nvPr/>
        </p:nvSpPr>
        <p:spPr bwMode="auto">
          <a:xfrm>
            <a:off x="1231900" y="2179980"/>
            <a:ext cx="825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charset="0"/>
              </a:rPr>
              <a:t>Image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2789580"/>
            <a:ext cx="25495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 bwMode="auto">
          <a:xfrm>
            <a:off x="5943600" y="4008780"/>
            <a:ext cx="685800" cy="685800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629400" y="4542180"/>
            <a:ext cx="685800" cy="685800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477000" y="3018180"/>
            <a:ext cx="685800" cy="685800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867400" y="5608980"/>
            <a:ext cx="701040" cy="533400"/>
            <a:chOff x="5867400" y="5410200"/>
            <a:chExt cx="701040" cy="533400"/>
          </a:xfrm>
        </p:grpSpPr>
        <p:sp>
          <p:nvSpPr>
            <p:cNvPr id="14" name="Rectangle 13"/>
            <p:cNvSpPr/>
            <p:nvPr/>
          </p:nvSpPr>
          <p:spPr bwMode="auto">
            <a:xfrm>
              <a:off x="5867400" y="5410200"/>
              <a:ext cx="91440" cy="533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019800" y="5562600"/>
              <a:ext cx="91440" cy="381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172200" y="5410200"/>
              <a:ext cx="91440" cy="533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477000" y="5562600"/>
              <a:ext cx="91440" cy="381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6324600" y="5504688"/>
              <a:ext cx="91440" cy="4389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162800" y="5608980"/>
            <a:ext cx="701040" cy="538953"/>
            <a:chOff x="7162800" y="5410200"/>
            <a:chExt cx="701040" cy="538953"/>
          </a:xfrm>
        </p:grpSpPr>
        <p:sp>
          <p:nvSpPr>
            <p:cNvPr id="19" name="Rectangle 18"/>
            <p:cNvSpPr/>
            <p:nvPr/>
          </p:nvSpPr>
          <p:spPr bwMode="auto">
            <a:xfrm>
              <a:off x="7162800" y="5509485"/>
              <a:ext cx="91440" cy="4389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7315200" y="5510241"/>
              <a:ext cx="91440" cy="4389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7467600" y="5410200"/>
              <a:ext cx="91440" cy="533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772400" y="5656293"/>
              <a:ext cx="91440" cy="2926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20000" y="5504688"/>
              <a:ext cx="91440" cy="4389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cxnSp>
        <p:nvCxnSpPr>
          <p:cNvPr id="34" name="Straight Arrow Connector 33"/>
          <p:cNvCxnSpPr/>
          <p:nvPr/>
        </p:nvCxnSpPr>
        <p:spPr bwMode="auto">
          <a:xfrm rot="16200000" flipH="1">
            <a:off x="6345413" y="5683435"/>
            <a:ext cx="4797" cy="9226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rot="16200000" flipH="1">
            <a:off x="7613506" y="5688233"/>
            <a:ext cx="4797" cy="9226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rot="5400000">
            <a:off x="5630878" y="4869222"/>
            <a:ext cx="1131903" cy="18256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 rot="16200000" flipH="1">
            <a:off x="6762781" y="5088300"/>
            <a:ext cx="766773" cy="32861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 rot="5400000" flipH="1" flipV="1">
            <a:off x="6709586" y="2687201"/>
            <a:ext cx="884235" cy="63179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5813442" y="6220203"/>
            <a:ext cx="215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</a:rPr>
              <a:t>Texton</a:t>
            </a:r>
            <a:r>
              <a:rPr lang="en-US" sz="1200" dirty="0">
                <a:solidFill>
                  <a:srgbClr val="000000"/>
                </a:solidFill>
              </a:rPr>
              <a:t> index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54884" y="6220203"/>
            <a:ext cx="215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</a:rPr>
              <a:t>Texton</a:t>
            </a:r>
            <a:r>
              <a:rPr lang="en-US" sz="1200" dirty="0">
                <a:solidFill>
                  <a:srgbClr val="000000"/>
                </a:solidFill>
              </a:rPr>
              <a:t> index</a:t>
            </a:r>
          </a:p>
        </p:txBody>
      </p:sp>
      <p:sp>
        <p:nvSpPr>
          <p:cNvPr id="44" name="TextBox 43"/>
          <p:cNvSpPr txBox="1"/>
          <p:nvPr/>
        </p:nvSpPr>
        <p:spPr>
          <a:xfrm rot="16200000">
            <a:off x="4634322" y="5004571"/>
            <a:ext cx="215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Count</a:t>
            </a:r>
          </a:p>
        </p:txBody>
      </p:sp>
      <p:sp>
        <p:nvSpPr>
          <p:cNvPr id="45" name="TextBox 44"/>
          <p:cNvSpPr txBox="1"/>
          <p:nvPr/>
        </p:nvSpPr>
        <p:spPr>
          <a:xfrm rot="16200000">
            <a:off x="5970199" y="5004571"/>
            <a:ext cx="215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Count</a:t>
            </a:r>
          </a:p>
        </p:txBody>
      </p:sp>
      <p:sp>
        <p:nvSpPr>
          <p:cNvPr id="49" name="TextBox 4"/>
          <p:cNvSpPr txBox="1">
            <a:spLocks noChangeArrowheads="1"/>
          </p:cNvSpPr>
          <p:nvPr/>
        </p:nvSpPr>
        <p:spPr bwMode="auto">
          <a:xfrm>
            <a:off x="7403337" y="6594659"/>
            <a:ext cx="19812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0000"/>
                </a:solidFill>
              </a:rPr>
              <a:t>Adapted from L. </a:t>
            </a:r>
            <a:r>
              <a:rPr lang="en-US" sz="1050" dirty="0" err="1">
                <a:solidFill>
                  <a:srgbClr val="000000"/>
                </a:solidFill>
              </a:rPr>
              <a:t>Lazebnik</a:t>
            </a:r>
            <a:endParaRPr lang="en-US" sz="1050" dirty="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410200" y="325395"/>
            <a:ext cx="4114800" cy="2313414"/>
            <a:chOff x="5410200" y="325395"/>
            <a:chExt cx="4114800" cy="2313414"/>
          </a:xfrm>
        </p:grpSpPr>
        <p:grpSp>
          <p:nvGrpSpPr>
            <p:cNvPr id="2" name="Group 1"/>
            <p:cNvGrpSpPr/>
            <p:nvPr/>
          </p:nvGrpSpPr>
          <p:grpSpPr>
            <a:xfrm>
              <a:off x="5410200" y="325395"/>
              <a:ext cx="4114800" cy="2313414"/>
              <a:chOff x="5410200" y="325395"/>
              <a:chExt cx="4114800" cy="2313414"/>
            </a:xfrm>
          </p:grpSpPr>
          <p:sp>
            <p:nvSpPr>
              <p:cNvPr id="24" name="Rectangle 6"/>
              <p:cNvSpPr txBox="1">
                <a:spLocks noChangeArrowheads="1"/>
              </p:cNvSpPr>
              <p:nvPr/>
            </p:nvSpPr>
            <p:spPr bwMode="auto">
              <a:xfrm>
                <a:off x="5410200" y="1447800"/>
                <a:ext cx="4114800" cy="91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defRPr/>
                </a:pPr>
                <a:endParaRPr lang="en-US" sz="2200" kern="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7346988" y="2378448"/>
                <a:ext cx="701040" cy="28188"/>
                <a:chOff x="7346988" y="2378448"/>
                <a:chExt cx="701040" cy="28188"/>
              </a:xfrm>
            </p:grpSpPr>
            <p:sp>
              <p:nvSpPr>
                <p:cNvPr id="25" name="Rectangle 24"/>
                <p:cNvSpPr/>
                <p:nvPr/>
              </p:nvSpPr>
              <p:spPr bwMode="auto">
                <a:xfrm>
                  <a:off x="7346988" y="2378448"/>
                  <a:ext cx="91440" cy="27432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b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 bwMode="auto">
                <a:xfrm>
                  <a:off x="7499388" y="2379204"/>
                  <a:ext cx="91440" cy="27432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b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 bwMode="auto">
                <a:xfrm>
                  <a:off x="7651788" y="2379204"/>
                  <a:ext cx="91440" cy="27432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b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 bwMode="auto">
                <a:xfrm>
                  <a:off x="7956588" y="2379204"/>
                  <a:ext cx="91440" cy="27432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b="1">
                    <a:solidFill>
                      <a:srgbClr val="000000"/>
                    </a:solidFill>
                    <a:cs typeface="Arial" charset="0"/>
                  </a:endParaRPr>
                </a:p>
              </p:txBody>
            </p:sp>
          </p:grpSp>
          <p:cxnSp>
            <p:nvCxnSpPr>
              <p:cNvPr id="36" name="Straight Arrow Connector 35"/>
              <p:cNvCxnSpPr/>
              <p:nvPr/>
            </p:nvCxnSpPr>
            <p:spPr bwMode="auto">
              <a:xfrm rot="16200000" flipH="1">
                <a:off x="7796071" y="1947692"/>
                <a:ext cx="4797" cy="92268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6" name="TextBox 45"/>
              <p:cNvSpPr txBox="1"/>
              <p:nvPr/>
            </p:nvSpPr>
            <p:spPr>
              <a:xfrm rot="16200000">
                <a:off x="6122599" y="1264029"/>
                <a:ext cx="21542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</a:rPr>
                  <a:t>Count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346988" y="2361810"/>
                <a:ext cx="21542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000000"/>
                    </a:solidFill>
                  </a:rPr>
                  <a:t>Texton</a:t>
                </a:r>
                <a:r>
                  <a:rPr lang="en-US" sz="1200" dirty="0">
                    <a:solidFill>
                      <a:srgbClr val="000000"/>
                    </a:solidFill>
                  </a:rPr>
                  <a:t> index</a:t>
                </a:r>
              </a:p>
            </p:txBody>
          </p:sp>
        </p:grpSp>
        <p:sp>
          <p:nvSpPr>
            <p:cNvPr id="50" name="Rectangle 49"/>
            <p:cNvSpPr/>
            <p:nvPr/>
          </p:nvSpPr>
          <p:spPr bwMode="auto">
            <a:xfrm>
              <a:off x="7802625" y="2378091"/>
              <a:ext cx="91440" cy="274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71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39" grpId="0"/>
      <p:bldP spid="42" grpId="0"/>
      <p:bldP spid="44" grpId="0"/>
      <p:bldP spid="4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Fei-Fei Li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Justin Johnson &amp;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Serena</a:t>
            </a:r>
            <a:r>
              <a:rPr kumimoji="0" sz="1200" b="0" i="0" u="none" strike="noStrike" kern="1200" cap="none" spc="-1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Yeung</a:t>
            </a:r>
          </a:p>
        </p:txBody>
      </p:sp>
      <p:sp>
        <p:nvSpPr>
          <p:cNvPr id="68" name="object 6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11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</a:p>
        </p:txBody>
      </p:sp>
      <p:sp>
        <p:nvSpPr>
          <p:cNvPr id="71" name="object 71"/>
          <p:cNvSpPr txBox="1">
            <a:spLocks noGrp="1"/>
          </p:cNvSpPr>
          <p:nvPr>
            <p:ph type="sldNum" sz="quarter" idx="12"/>
          </p:nvPr>
        </p:nvSpPr>
        <p:spPr>
          <a:xfrm>
            <a:off x="6994755" y="7999087"/>
            <a:ext cx="3333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r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23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537" y="2281217"/>
            <a:ext cx="1851097" cy="1592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88444" y="1295293"/>
            <a:ext cx="1136015" cy="3092450"/>
          </a:xfrm>
          <a:custGeom>
            <a:avLst/>
            <a:gdLst/>
            <a:ahLst/>
            <a:cxnLst/>
            <a:rect l="l" t="t" r="r" b="b"/>
            <a:pathLst>
              <a:path w="1136014" h="3092450">
                <a:moveTo>
                  <a:pt x="0" y="3092093"/>
                </a:moveTo>
                <a:lnTo>
                  <a:pt x="0" y="1135442"/>
                </a:lnTo>
                <a:lnTo>
                  <a:pt x="1135447" y="0"/>
                </a:lnTo>
                <a:lnTo>
                  <a:pt x="1135447" y="1956646"/>
                </a:lnTo>
                <a:lnTo>
                  <a:pt x="0" y="3092093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10594" y="1295294"/>
            <a:ext cx="1413510" cy="1136015"/>
          </a:xfrm>
          <a:custGeom>
            <a:avLst/>
            <a:gdLst/>
            <a:ahLst/>
            <a:cxnLst/>
            <a:rect l="l" t="t" r="r" b="b"/>
            <a:pathLst>
              <a:path w="1413510" h="1136014">
                <a:moveTo>
                  <a:pt x="277849" y="1135442"/>
                </a:moveTo>
                <a:lnTo>
                  <a:pt x="0" y="1135442"/>
                </a:lnTo>
                <a:lnTo>
                  <a:pt x="1135447" y="0"/>
                </a:lnTo>
                <a:lnTo>
                  <a:pt x="1413297" y="0"/>
                </a:lnTo>
                <a:lnTo>
                  <a:pt x="277849" y="1135442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10594" y="1295293"/>
            <a:ext cx="1413510" cy="3092450"/>
          </a:xfrm>
          <a:custGeom>
            <a:avLst/>
            <a:gdLst/>
            <a:ahLst/>
            <a:cxnLst/>
            <a:rect l="l" t="t" r="r" b="b"/>
            <a:pathLst>
              <a:path w="1413510" h="3092450">
                <a:moveTo>
                  <a:pt x="0" y="1135442"/>
                </a:moveTo>
                <a:lnTo>
                  <a:pt x="1135447" y="0"/>
                </a:lnTo>
                <a:lnTo>
                  <a:pt x="1413297" y="0"/>
                </a:lnTo>
                <a:lnTo>
                  <a:pt x="1413297" y="1956646"/>
                </a:lnTo>
                <a:lnTo>
                  <a:pt x="277849" y="3092093"/>
                </a:lnTo>
                <a:lnTo>
                  <a:pt x="0" y="3092093"/>
                </a:lnTo>
                <a:lnTo>
                  <a:pt x="0" y="1135442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10594" y="1295294"/>
            <a:ext cx="1413510" cy="1136015"/>
          </a:xfrm>
          <a:custGeom>
            <a:avLst/>
            <a:gdLst/>
            <a:ahLst/>
            <a:cxnLst/>
            <a:rect l="l" t="t" r="r" b="b"/>
            <a:pathLst>
              <a:path w="1413510" h="1136014">
                <a:moveTo>
                  <a:pt x="0" y="1135442"/>
                </a:moveTo>
                <a:lnTo>
                  <a:pt x="277849" y="1135442"/>
                </a:lnTo>
                <a:lnTo>
                  <a:pt x="141329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88443" y="2430736"/>
            <a:ext cx="0" cy="1957070"/>
          </a:xfrm>
          <a:custGeom>
            <a:avLst/>
            <a:gdLst/>
            <a:ahLst/>
            <a:cxnLst/>
            <a:rect l="l" t="t" r="r" b="b"/>
            <a:pathLst>
              <a:path h="1957070">
                <a:moveTo>
                  <a:pt x="0" y="0"/>
                </a:moveTo>
                <a:lnTo>
                  <a:pt x="0" y="1956651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7393" y="2623317"/>
            <a:ext cx="356870" cy="1401445"/>
          </a:xfrm>
          <a:custGeom>
            <a:avLst/>
            <a:gdLst/>
            <a:ahLst/>
            <a:cxnLst/>
            <a:rect l="l" t="t" r="r" b="b"/>
            <a:pathLst>
              <a:path w="356870" h="1401445">
                <a:moveTo>
                  <a:pt x="0" y="1400997"/>
                </a:moveTo>
                <a:lnTo>
                  <a:pt x="0" y="274794"/>
                </a:lnTo>
                <a:lnTo>
                  <a:pt x="356399" y="0"/>
                </a:lnTo>
                <a:lnTo>
                  <a:pt x="356399" y="1126197"/>
                </a:lnTo>
                <a:lnTo>
                  <a:pt x="0" y="1400997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27393" y="2623317"/>
            <a:ext cx="356870" cy="1401445"/>
          </a:xfrm>
          <a:custGeom>
            <a:avLst/>
            <a:gdLst/>
            <a:ahLst/>
            <a:cxnLst/>
            <a:rect l="l" t="t" r="r" b="b"/>
            <a:pathLst>
              <a:path w="356870" h="1401445">
                <a:moveTo>
                  <a:pt x="356399" y="0"/>
                </a:moveTo>
                <a:lnTo>
                  <a:pt x="0" y="274794"/>
                </a:lnTo>
                <a:lnTo>
                  <a:pt x="0" y="1400997"/>
                </a:lnTo>
                <a:lnTo>
                  <a:pt x="356399" y="1126197"/>
                </a:lnTo>
                <a:lnTo>
                  <a:pt x="356399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05843" y="2852840"/>
            <a:ext cx="0" cy="1111250"/>
          </a:xfrm>
          <a:custGeom>
            <a:avLst/>
            <a:gdLst/>
            <a:ahLst/>
            <a:cxnLst/>
            <a:rect l="l" t="t" r="r" b="b"/>
            <a:pathLst>
              <a:path h="1111250">
                <a:moveTo>
                  <a:pt x="0" y="0"/>
                </a:moveTo>
                <a:lnTo>
                  <a:pt x="0" y="111119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91817" y="2776640"/>
            <a:ext cx="0" cy="1111250"/>
          </a:xfrm>
          <a:custGeom>
            <a:avLst/>
            <a:gdLst/>
            <a:ahLst/>
            <a:cxnLst/>
            <a:rect l="l" t="t" r="r" b="b"/>
            <a:pathLst>
              <a:path h="1111250">
                <a:moveTo>
                  <a:pt x="0" y="0"/>
                </a:moveTo>
                <a:lnTo>
                  <a:pt x="0" y="111119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82392" y="2716245"/>
            <a:ext cx="0" cy="1111250"/>
          </a:xfrm>
          <a:custGeom>
            <a:avLst/>
            <a:gdLst/>
            <a:ahLst/>
            <a:cxnLst/>
            <a:rect l="l" t="t" r="r" b="b"/>
            <a:pathLst>
              <a:path h="1111250">
                <a:moveTo>
                  <a:pt x="0" y="0"/>
                </a:moveTo>
                <a:lnTo>
                  <a:pt x="0" y="111119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33268" y="2856566"/>
            <a:ext cx="350520" cy="266065"/>
          </a:xfrm>
          <a:custGeom>
            <a:avLst/>
            <a:gdLst/>
            <a:ahLst/>
            <a:cxnLst/>
            <a:rect l="l" t="t" r="r" b="b"/>
            <a:pathLst>
              <a:path w="350520" h="266064">
                <a:moveTo>
                  <a:pt x="350399" y="0"/>
                </a:moveTo>
                <a:lnTo>
                  <a:pt x="0" y="2657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33268" y="3085166"/>
            <a:ext cx="350520" cy="266065"/>
          </a:xfrm>
          <a:custGeom>
            <a:avLst/>
            <a:gdLst/>
            <a:ahLst/>
            <a:cxnLst/>
            <a:rect l="l" t="t" r="r" b="b"/>
            <a:pathLst>
              <a:path w="350520" h="266064">
                <a:moveTo>
                  <a:pt x="350399" y="0"/>
                </a:moveTo>
                <a:lnTo>
                  <a:pt x="0" y="2657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33268" y="3313765"/>
            <a:ext cx="350520" cy="266065"/>
          </a:xfrm>
          <a:custGeom>
            <a:avLst/>
            <a:gdLst/>
            <a:ahLst/>
            <a:cxnLst/>
            <a:rect l="l" t="t" r="r" b="b"/>
            <a:pathLst>
              <a:path w="350520" h="266064">
                <a:moveTo>
                  <a:pt x="350399" y="0"/>
                </a:moveTo>
                <a:lnTo>
                  <a:pt x="0" y="2657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333268" y="3542365"/>
            <a:ext cx="350520" cy="266065"/>
          </a:xfrm>
          <a:custGeom>
            <a:avLst/>
            <a:gdLst/>
            <a:ahLst/>
            <a:cxnLst/>
            <a:rect l="l" t="t" r="r" b="b"/>
            <a:pathLst>
              <a:path w="350520" h="266064">
                <a:moveTo>
                  <a:pt x="350399" y="0"/>
                </a:moveTo>
                <a:lnTo>
                  <a:pt x="0" y="2657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096414" y="2555542"/>
            <a:ext cx="358140" cy="1401445"/>
          </a:xfrm>
          <a:custGeom>
            <a:avLst/>
            <a:gdLst/>
            <a:ahLst/>
            <a:cxnLst/>
            <a:rect l="l" t="t" r="r" b="b"/>
            <a:pathLst>
              <a:path w="358139" h="1401445">
                <a:moveTo>
                  <a:pt x="0" y="1400997"/>
                </a:moveTo>
                <a:lnTo>
                  <a:pt x="0" y="357871"/>
                </a:lnTo>
                <a:lnTo>
                  <a:pt x="357874" y="0"/>
                </a:lnTo>
                <a:lnTo>
                  <a:pt x="357874" y="1043122"/>
                </a:lnTo>
                <a:lnTo>
                  <a:pt x="0" y="1400997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46490" y="2555541"/>
            <a:ext cx="608330" cy="358140"/>
          </a:xfrm>
          <a:custGeom>
            <a:avLst/>
            <a:gdLst/>
            <a:ahLst/>
            <a:cxnLst/>
            <a:rect l="l" t="t" r="r" b="b"/>
            <a:pathLst>
              <a:path w="608329" h="358139">
                <a:moveTo>
                  <a:pt x="249924" y="357871"/>
                </a:moveTo>
                <a:lnTo>
                  <a:pt x="0" y="357871"/>
                </a:lnTo>
                <a:lnTo>
                  <a:pt x="357874" y="0"/>
                </a:lnTo>
                <a:lnTo>
                  <a:pt x="607798" y="0"/>
                </a:lnTo>
                <a:lnTo>
                  <a:pt x="249924" y="357871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46490" y="2555542"/>
            <a:ext cx="608330" cy="1401445"/>
          </a:xfrm>
          <a:custGeom>
            <a:avLst/>
            <a:gdLst/>
            <a:ahLst/>
            <a:cxnLst/>
            <a:rect l="l" t="t" r="r" b="b"/>
            <a:pathLst>
              <a:path w="608329" h="1401445">
                <a:moveTo>
                  <a:pt x="0" y="357871"/>
                </a:moveTo>
                <a:lnTo>
                  <a:pt x="357874" y="0"/>
                </a:lnTo>
                <a:lnTo>
                  <a:pt x="607798" y="0"/>
                </a:lnTo>
                <a:lnTo>
                  <a:pt x="607798" y="1043122"/>
                </a:lnTo>
                <a:lnTo>
                  <a:pt x="249924" y="1400997"/>
                </a:lnTo>
                <a:lnTo>
                  <a:pt x="0" y="1400997"/>
                </a:lnTo>
                <a:lnTo>
                  <a:pt x="0" y="357871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46490" y="2555541"/>
            <a:ext cx="608330" cy="358140"/>
          </a:xfrm>
          <a:custGeom>
            <a:avLst/>
            <a:gdLst/>
            <a:ahLst/>
            <a:cxnLst/>
            <a:rect l="l" t="t" r="r" b="b"/>
            <a:pathLst>
              <a:path w="608329" h="358139">
                <a:moveTo>
                  <a:pt x="0" y="357871"/>
                </a:moveTo>
                <a:lnTo>
                  <a:pt x="249924" y="357871"/>
                </a:lnTo>
                <a:lnTo>
                  <a:pt x="6077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096414" y="2913413"/>
            <a:ext cx="0" cy="1043305"/>
          </a:xfrm>
          <a:custGeom>
            <a:avLst/>
            <a:gdLst/>
            <a:ahLst/>
            <a:cxnLst/>
            <a:rect l="l" t="t" r="r" b="b"/>
            <a:pathLst>
              <a:path h="1043304">
                <a:moveTo>
                  <a:pt x="0" y="0"/>
                </a:moveTo>
                <a:lnTo>
                  <a:pt x="0" y="104312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096090" y="3414140"/>
            <a:ext cx="358775" cy="316865"/>
          </a:xfrm>
          <a:custGeom>
            <a:avLst/>
            <a:gdLst/>
            <a:ahLst/>
            <a:cxnLst/>
            <a:rect l="l" t="t" r="r" b="b"/>
            <a:pathLst>
              <a:path w="358775" h="316864">
                <a:moveTo>
                  <a:pt x="358199" y="0"/>
                </a:moveTo>
                <a:lnTo>
                  <a:pt x="0" y="3167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96090" y="3161383"/>
            <a:ext cx="358775" cy="316865"/>
          </a:xfrm>
          <a:custGeom>
            <a:avLst/>
            <a:gdLst/>
            <a:ahLst/>
            <a:cxnLst/>
            <a:rect l="l" t="t" r="r" b="b"/>
            <a:pathLst>
              <a:path w="358775" h="316864">
                <a:moveTo>
                  <a:pt x="358199" y="0"/>
                </a:moveTo>
                <a:lnTo>
                  <a:pt x="0" y="31680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096090" y="2880741"/>
            <a:ext cx="358775" cy="316865"/>
          </a:xfrm>
          <a:custGeom>
            <a:avLst/>
            <a:gdLst/>
            <a:ahLst/>
            <a:cxnLst/>
            <a:rect l="l" t="t" r="r" b="b"/>
            <a:pathLst>
              <a:path w="358775" h="316864">
                <a:moveTo>
                  <a:pt x="358199" y="0"/>
                </a:moveTo>
                <a:lnTo>
                  <a:pt x="0" y="3167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264839" y="2764578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30">
                <a:moveTo>
                  <a:pt x="0" y="0"/>
                </a:moveTo>
                <a:lnTo>
                  <a:pt x="0" y="101458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59164" y="2670258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30">
                <a:moveTo>
                  <a:pt x="0" y="0"/>
                </a:moveTo>
                <a:lnTo>
                  <a:pt x="0" y="101460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172839" y="2858895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30">
                <a:moveTo>
                  <a:pt x="0" y="0"/>
                </a:moveTo>
                <a:lnTo>
                  <a:pt x="0" y="101459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315612" y="2555542"/>
            <a:ext cx="358140" cy="1401445"/>
          </a:xfrm>
          <a:custGeom>
            <a:avLst/>
            <a:gdLst/>
            <a:ahLst/>
            <a:cxnLst/>
            <a:rect l="l" t="t" r="r" b="b"/>
            <a:pathLst>
              <a:path w="358140" h="1401445">
                <a:moveTo>
                  <a:pt x="0" y="1400997"/>
                </a:moveTo>
                <a:lnTo>
                  <a:pt x="0" y="357871"/>
                </a:lnTo>
                <a:lnTo>
                  <a:pt x="357874" y="0"/>
                </a:lnTo>
                <a:lnTo>
                  <a:pt x="357874" y="1043122"/>
                </a:lnTo>
                <a:lnTo>
                  <a:pt x="0" y="1400997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065687" y="2555541"/>
            <a:ext cx="608330" cy="358140"/>
          </a:xfrm>
          <a:custGeom>
            <a:avLst/>
            <a:gdLst/>
            <a:ahLst/>
            <a:cxnLst/>
            <a:rect l="l" t="t" r="r" b="b"/>
            <a:pathLst>
              <a:path w="608329" h="358139">
                <a:moveTo>
                  <a:pt x="249924" y="357871"/>
                </a:moveTo>
                <a:lnTo>
                  <a:pt x="0" y="357871"/>
                </a:lnTo>
                <a:lnTo>
                  <a:pt x="357874" y="0"/>
                </a:lnTo>
                <a:lnTo>
                  <a:pt x="607798" y="0"/>
                </a:lnTo>
                <a:lnTo>
                  <a:pt x="249924" y="357871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065687" y="2555542"/>
            <a:ext cx="608330" cy="1401445"/>
          </a:xfrm>
          <a:custGeom>
            <a:avLst/>
            <a:gdLst/>
            <a:ahLst/>
            <a:cxnLst/>
            <a:rect l="l" t="t" r="r" b="b"/>
            <a:pathLst>
              <a:path w="608329" h="1401445">
                <a:moveTo>
                  <a:pt x="0" y="357871"/>
                </a:moveTo>
                <a:lnTo>
                  <a:pt x="357874" y="0"/>
                </a:lnTo>
                <a:lnTo>
                  <a:pt x="607798" y="0"/>
                </a:lnTo>
                <a:lnTo>
                  <a:pt x="607798" y="1043122"/>
                </a:lnTo>
                <a:lnTo>
                  <a:pt x="249924" y="1400997"/>
                </a:lnTo>
                <a:lnTo>
                  <a:pt x="0" y="1400997"/>
                </a:lnTo>
                <a:lnTo>
                  <a:pt x="0" y="357871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065687" y="2555541"/>
            <a:ext cx="608330" cy="358140"/>
          </a:xfrm>
          <a:custGeom>
            <a:avLst/>
            <a:gdLst/>
            <a:ahLst/>
            <a:cxnLst/>
            <a:rect l="l" t="t" r="r" b="b"/>
            <a:pathLst>
              <a:path w="608329" h="358139">
                <a:moveTo>
                  <a:pt x="0" y="357871"/>
                </a:moveTo>
                <a:lnTo>
                  <a:pt x="249924" y="357871"/>
                </a:lnTo>
                <a:lnTo>
                  <a:pt x="6077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315612" y="2913413"/>
            <a:ext cx="0" cy="1043305"/>
          </a:xfrm>
          <a:custGeom>
            <a:avLst/>
            <a:gdLst/>
            <a:ahLst/>
            <a:cxnLst/>
            <a:rect l="l" t="t" r="r" b="b"/>
            <a:pathLst>
              <a:path h="1043304">
                <a:moveTo>
                  <a:pt x="0" y="0"/>
                </a:moveTo>
                <a:lnTo>
                  <a:pt x="0" y="104312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315288" y="3414140"/>
            <a:ext cx="358775" cy="316865"/>
          </a:xfrm>
          <a:custGeom>
            <a:avLst/>
            <a:gdLst/>
            <a:ahLst/>
            <a:cxnLst/>
            <a:rect l="l" t="t" r="r" b="b"/>
            <a:pathLst>
              <a:path w="358775" h="316864">
                <a:moveTo>
                  <a:pt x="358199" y="0"/>
                </a:moveTo>
                <a:lnTo>
                  <a:pt x="0" y="3167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315288" y="3161383"/>
            <a:ext cx="358775" cy="316865"/>
          </a:xfrm>
          <a:custGeom>
            <a:avLst/>
            <a:gdLst/>
            <a:ahLst/>
            <a:cxnLst/>
            <a:rect l="l" t="t" r="r" b="b"/>
            <a:pathLst>
              <a:path w="358775" h="316864">
                <a:moveTo>
                  <a:pt x="358199" y="0"/>
                </a:moveTo>
                <a:lnTo>
                  <a:pt x="0" y="31680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315288" y="2880741"/>
            <a:ext cx="358775" cy="316865"/>
          </a:xfrm>
          <a:custGeom>
            <a:avLst/>
            <a:gdLst/>
            <a:ahLst/>
            <a:cxnLst/>
            <a:rect l="l" t="t" r="r" b="b"/>
            <a:pathLst>
              <a:path w="358775" h="316864">
                <a:moveTo>
                  <a:pt x="358199" y="0"/>
                </a:moveTo>
                <a:lnTo>
                  <a:pt x="0" y="3167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484036" y="2764578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30">
                <a:moveTo>
                  <a:pt x="0" y="0"/>
                </a:moveTo>
                <a:lnTo>
                  <a:pt x="0" y="101458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578362" y="2670258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30">
                <a:moveTo>
                  <a:pt x="0" y="0"/>
                </a:moveTo>
                <a:lnTo>
                  <a:pt x="0" y="101460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392036" y="2858895"/>
            <a:ext cx="0" cy="1014730"/>
          </a:xfrm>
          <a:custGeom>
            <a:avLst/>
            <a:gdLst/>
            <a:ahLst/>
            <a:cxnLst/>
            <a:rect l="l" t="t" r="r" b="b"/>
            <a:pathLst>
              <a:path h="1014730">
                <a:moveTo>
                  <a:pt x="0" y="0"/>
                </a:moveTo>
                <a:lnTo>
                  <a:pt x="0" y="101459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139715" y="1816347"/>
            <a:ext cx="357505" cy="912494"/>
          </a:xfrm>
          <a:custGeom>
            <a:avLst/>
            <a:gdLst/>
            <a:ahLst/>
            <a:cxnLst/>
            <a:rect l="l" t="t" r="r" b="b"/>
            <a:pathLst>
              <a:path w="357504" h="912494">
                <a:moveTo>
                  <a:pt x="0" y="911968"/>
                </a:moveTo>
                <a:lnTo>
                  <a:pt x="0" y="0"/>
                </a:lnTo>
                <a:lnTo>
                  <a:pt x="35749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481851" y="1754873"/>
            <a:ext cx="159274" cy="1229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715543" y="3476214"/>
            <a:ext cx="985519" cy="0"/>
          </a:xfrm>
          <a:custGeom>
            <a:avLst/>
            <a:gdLst/>
            <a:ahLst/>
            <a:cxnLst/>
            <a:rect l="l" t="t" r="r" b="b"/>
            <a:pathLst>
              <a:path w="985520">
                <a:moveTo>
                  <a:pt x="0" y="0"/>
                </a:moveTo>
                <a:lnTo>
                  <a:pt x="9848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690916" y="3435215"/>
            <a:ext cx="105499" cy="8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48645" y="3654726"/>
            <a:ext cx="7461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RoI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Align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502064" y="3323814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>
                <a:moveTo>
                  <a:pt x="0" y="0"/>
                </a:moveTo>
                <a:lnTo>
                  <a:pt x="3980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890639" y="3282815"/>
            <a:ext cx="105499" cy="8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513189" y="3543350"/>
            <a:ext cx="4406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792537" y="1600281"/>
            <a:ext cx="267208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Classification Scores: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1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Box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coordinates (per class): 4 *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>
            <p:extLst/>
          </p:nvPr>
        </p:nvGraphicFramePr>
        <p:xfrm>
          <a:off x="7356323" y="2474579"/>
          <a:ext cx="1531619" cy="1567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" name="object 51"/>
          <p:cNvSpPr/>
          <p:nvPr/>
        </p:nvSpPr>
        <p:spPr>
          <a:xfrm>
            <a:off x="2039145" y="3323814"/>
            <a:ext cx="629920" cy="0"/>
          </a:xfrm>
          <a:custGeom>
            <a:avLst/>
            <a:gdLst/>
            <a:ahLst/>
            <a:cxnLst/>
            <a:rect l="l" t="t" r="r" b="b"/>
            <a:pathLst>
              <a:path w="629919">
                <a:moveTo>
                  <a:pt x="0" y="0"/>
                </a:moveTo>
                <a:lnTo>
                  <a:pt x="6296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659320" y="3282815"/>
            <a:ext cx="105499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143670" y="3480047"/>
            <a:ext cx="410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74541" y="2878675"/>
            <a:ext cx="608330" cy="1014730"/>
          </a:xfrm>
          <a:custGeom>
            <a:avLst/>
            <a:gdLst/>
            <a:ahLst/>
            <a:cxnLst/>
            <a:rect l="l" t="t" r="r" b="b"/>
            <a:pathLst>
              <a:path w="608330" h="1014730">
                <a:moveTo>
                  <a:pt x="0" y="0"/>
                </a:moveTo>
                <a:lnTo>
                  <a:pt x="607798" y="0"/>
                </a:lnTo>
                <a:lnTo>
                  <a:pt x="607798" y="1014587"/>
                </a:lnTo>
                <a:lnTo>
                  <a:pt x="0" y="101458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B6D6A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312748" y="2935091"/>
            <a:ext cx="415925" cy="729615"/>
          </a:xfrm>
          <a:custGeom>
            <a:avLst/>
            <a:gdLst/>
            <a:ahLst/>
            <a:cxnLst/>
            <a:rect l="l" t="t" r="r" b="b"/>
            <a:pathLst>
              <a:path w="415925" h="729614">
                <a:moveTo>
                  <a:pt x="0" y="0"/>
                </a:moveTo>
                <a:lnTo>
                  <a:pt x="415499" y="0"/>
                </a:lnTo>
                <a:lnTo>
                  <a:pt x="415499" y="729598"/>
                </a:lnTo>
                <a:lnTo>
                  <a:pt x="0" y="7295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B6D6A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93023" y="2317116"/>
            <a:ext cx="859790" cy="483870"/>
          </a:xfrm>
          <a:custGeom>
            <a:avLst/>
            <a:gdLst/>
            <a:ahLst/>
            <a:cxnLst/>
            <a:rect l="l" t="t" r="r" b="b"/>
            <a:pathLst>
              <a:path w="859790" h="483869">
                <a:moveTo>
                  <a:pt x="0" y="0"/>
                </a:moveTo>
                <a:lnTo>
                  <a:pt x="859498" y="0"/>
                </a:lnTo>
                <a:lnTo>
                  <a:pt x="859498" y="483299"/>
                </a:lnTo>
                <a:lnTo>
                  <a:pt x="0" y="4832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B6D6A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947243" y="2375012"/>
            <a:ext cx="206375" cy="958215"/>
          </a:xfrm>
          <a:custGeom>
            <a:avLst/>
            <a:gdLst/>
            <a:ahLst/>
            <a:cxnLst/>
            <a:rect l="l" t="t" r="r" b="b"/>
            <a:pathLst>
              <a:path w="206375" h="958214">
                <a:moveTo>
                  <a:pt x="0" y="957603"/>
                </a:moveTo>
                <a:lnTo>
                  <a:pt x="0" y="206679"/>
                </a:lnTo>
                <a:lnTo>
                  <a:pt x="206099" y="0"/>
                </a:lnTo>
                <a:lnTo>
                  <a:pt x="206099" y="750918"/>
                </a:lnTo>
                <a:lnTo>
                  <a:pt x="0" y="957603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947243" y="2375012"/>
            <a:ext cx="206375" cy="958215"/>
          </a:xfrm>
          <a:custGeom>
            <a:avLst/>
            <a:gdLst/>
            <a:ahLst/>
            <a:cxnLst/>
            <a:rect l="l" t="t" r="r" b="b"/>
            <a:pathLst>
              <a:path w="206375" h="958214">
                <a:moveTo>
                  <a:pt x="206099" y="0"/>
                </a:moveTo>
                <a:lnTo>
                  <a:pt x="0" y="206679"/>
                </a:lnTo>
                <a:lnTo>
                  <a:pt x="0" y="957603"/>
                </a:lnTo>
                <a:lnTo>
                  <a:pt x="206099" y="750918"/>
                </a:lnTo>
                <a:lnTo>
                  <a:pt x="206099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423568" y="1651898"/>
            <a:ext cx="711200" cy="1061720"/>
          </a:xfrm>
          <a:custGeom>
            <a:avLst/>
            <a:gdLst/>
            <a:ahLst/>
            <a:cxnLst/>
            <a:rect l="l" t="t" r="r" b="b"/>
            <a:pathLst>
              <a:path w="711200" h="1061720">
                <a:moveTo>
                  <a:pt x="0" y="1061697"/>
                </a:moveTo>
                <a:lnTo>
                  <a:pt x="0" y="668221"/>
                </a:lnTo>
                <a:lnTo>
                  <a:pt x="710698" y="0"/>
                </a:lnTo>
                <a:lnTo>
                  <a:pt x="710698" y="393479"/>
                </a:lnTo>
                <a:lnTo>
                  <a:pt x="0" y="1061697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423568" y="1651898"/>
            <a:ext cx="711200" cy="1061720"/>
          </a:xfrm>
          <a:custGeom>
            <a:avLst/>
            <a:gdLst/>
            <a:ahLst/>
            <a:cxnLst/>
            <a:rect l="l" t="t" r="r" b="b"/>
            <a:pathLst>
              <a:path w="711200" h="1061720">
                <a:moveTo>
                  <a:pt x="710698" y="0"/>
                </a:moveTo>
                <a:lnTo>
                  <a:pt x="0" y="668221"/>
                </a:lnTo>
                <a:lnTo>
                  <a:pt x="0" y="1061697"/>
                </a:lnTo>
                <a:lnTo>
                  <a:pt x="710698" y="393479"/>
                </a:lnTo>
                <a:lnTo>
                  <a:pt x="710698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721262" y="3323814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>
                <a:moveTo>
                  <a:pt x="0" y="0"/>
                </a:moveTo>
                <a:lnTo>
                  <a:pt x="3980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109836" y="3282815"/>
            <a:ext cx="105499" cy="8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732386" y="3543350"/>
            <a:ext cx="4406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456514" y="5562144"/>
            <a:ext cx="156400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306686" y="4090227"/>
            <a:ext cx="1454785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Predict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mask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 each of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3" name="Title 72">
            <a:extLst>
              <a:ext uri="{FF2B5EF4-FFF2-40B4-BE49-F238E27FC236}">
                <a16:creationId xmlns:a16="http://schemas.microsoft.com/office/drawing/2014/main" id="{D5756DD3-DDD6-42B6-B2F5-7B93E5A85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9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State-of-the-art </a:t>
            </a:r>
            <a:br>
              <a:rPr lang="en-US" dirty="0"/>
            </a:br>
            <a:r>
              <a:rPr lang="en-US" dirty="0"/>
              <a:t>(instance) segmentation: Mask</a:t>
            </a:r>
            <a:r>
              <a:rPr lang="en-US" spc="-95" dirty="0"/>
              <a:t> </a:t>
            </a:r>
            <a:r>
              <a:rPr lang="en-US" spc="-5" dirty="0"/>
              <a:t>R-CNN</a:t>
            </a:r>
            <a:endParaRPr lang="en-US" dirty="0"/>
          </a:p>
        </p:txBody>
      </p:sp>
      <p:sp>
        <p:nvSpPr>
          <p:cNvPr id="74" name="object 79">
            <a:extLst>
              <a:ext uri="{FF2B5EF4-FFF2-40B4-BE49-F238E27FC236}">
                <a16:creationId xmlns:a16="http://schemas.microsoft.com/office/drawing/2014/main" id="{2D9B36D8-D99F-44D6-B1F2-26CEC22FC71F}"/>
              </a:ext>
            </a:extLst>
          </p:cNvPr>
          <p:cNvSpPr txBox="1"/>
          <p:nvPr/>
        </p:nvSpPr>
        <p:spPr>
          <a:xfrm>
            <a:off x="32209" y="6657316"/>
            <a:ext cx="8800091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da-DK" sz="1200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et al, </a:t>
            </a:r>
            <a:r>
              <a:rPr lang="da-DK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da-DK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Mask </a:t>
            </a:r>
            <a:r>
              <a:rPr lang="da-DK" sz="1200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R-CNN</a:t>
            </a:r>
            <a:r>
              <a:rPr lang="da-DK" sz="1200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”, ICCV</a:t>
            </a:r>
            <a:r>
              <a:rPr lang="da-DK" sz="1200" spc="-7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sz="1200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da-DK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slide a</a:t>
            </a:r>
            <a:r>
              <a:rPr kumimoji="0" lang="en-US" sz="1200" b="0" i="0" u="none" strike="noStrike" kern="1200" cap="none" spc="46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dapted</a:t>
            </a:r>
            <a:r>
              <a:rPr kumimoji="0" lang="en-US" sz="1200" b="0" i="0" u="none" strike="noStrike" kern="1200" cap="none" spc="4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from Justin Johnson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bject 2">
            <a:extLst>
              <a:ext uri="{FF2B5EF4-FFF2-40B4-BE49-F238E27FC236}">
                <a16:creationId xmlns:a16="http://schemas.microsoft.com/office/drawing/2014/main" id="{BDD2679A-1514-4C9E-B6F4-667E5B99DDEE}"/>
              </a:ext>
            </a:extLst>
          </p:cNvPr>
          <p:cNvSpPr/>
          <p:nvPr/>
        </p:nvSpPr>
        <p:spPr>
          <a:xfrm>
            <a:off x="3302423" y="4683053"/>
            <a:ext cx="2433585" cy="18297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3">
            <a:extLst>
              <a:ext uri="{FF2B5EF4-FFF2-40B4-BE49-F238E27FC236}">
                <a16:creationId xmlns:a16="http://schemas.microsoft.com/office/drawing/2014/main" id="{2EDE55CC-6563-4D66-A859-D21C0EC426EC}"/>
              </a:ext>
            </a:extLst>
          </p:cNvPr>
          <p:cNvSpPr/>
          <p:nvPr/>
        </p:nvSpPr>
        <p:spPr>
          <a:xfrm>
            <a:off x="788610" y="4683550"/>
            <a:ext cx="2433585" cy="18292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5">
            <a:extLst>
              <a:ext uri="{FF2B5EF4-FFF2-40B4-BE49-F238E27FC236}">
                <a16:creationId xmlns:a16="http://schemas.microsoft.com/office/drawing/2014/main" id="{33B1E0BD-150F-4DE7-BFDE-DCD58D175034}"/>
              </a:ext>
            </a:extLst>
          </p:cNvPr>
          <p:cNvSpPr/>
          <p:nvPr/>
        </p:nvSpPr>
        <p:spPr>
          <a:xfrm>
            <a:off x="5806270" y="4665142"/>
            <a:ext cx="2433585" cy="18424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257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6766-289B-4082-BD06-E3455AD9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classic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9D9-2235-4ACE-A025-FD61CC464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Edges: threshold gradient magnitude</a:t>
            </a:r>
          </a:p>
          <a:p>
            <a:r>
              <a:rPr lang="en-US" dirty="0"/>
              <a:t>Lines: edge points vote for parameters of line, circle, etc. (works for general objects)</a:t>
            </a:r>
          </a:p>
          <a:p>
            <a:r>
              <a:rPr lang="en-US" dirty="0"/>
              <a:t>Segments: use clustering (e.g. K-means) to group pixels by intensity, texture, etc.</a:t>
            </a:r>
          </a:p>
        </p:txBody>
      </p:sp>
    </p:spTree>
    <p:extLst>
      <p:ext uri="{BB962C8B-B14F-4D97-AF65-F5344CB8AC3E}">
        <p14:creationId xmlns:p14="http://schemas.microsoft.com/office/powerpoint/2010/main" val="8968904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\mbox{\tiny clusters } i} ~~~\sum_{\mbox{\tiny points p in cluster } i} \|p - c_i\|^2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203.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\mbox{\tiny clusters } i} ~~~\sum_{\mbox{\tiny points p in cluster } i} \|p - c_i\|^2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203.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1$&#10;\end{document}&#10;"/>
  <p:tag name="EXTERNALNAME" val="Edittex"/>
  <p:tag name="BLEND" val="False"/>
  <p:tag name="TRANSPARENT" val="False"/>
  <p:tag name="BITMAPFORMAT" val="bmpmono"/>
  <p:tag name="DEBUGINTERACTIVE" val="True"/>
  <p:tag name="ORIGWIDTH" val="202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2$&#10;\end{document}&#10;"/>
  <p:tag name="EXTERNALNAME" val="Edittex"/>
  <p:tag name="BLEND" val="False"/>
  <p:tag name="TRANSPARENT" val="False"/>
  <p:tag name="BITMAPFORMAT" val="bmpmono"/>
  <p:tag name="DEBUGINTERACTIVE" val="True"/>
  <p:tag name="ORIGWIDTH" val="206.1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y = m_0 x + b_0&#10;\]&#10;\end{document}&#10;"/>
  <p:tag name="EXTERNALNAME" val="Edittex"/>
  <p:tag name="BLEND" val="False"/>
  <p:tag name="TRANSPARENT" val="False"/>
  <p:tag name="BITMAPFORMAT" val="bmp256"/>
  <p:tag name="DEBUGINTERACTIVE" val="True"/>
  <p:tag name="ORIGWIDTH" val="49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y = m_0 x + b_0&#10;\]&#10;\end{document}&#10;"/>
  <p:tag name="EXTERNALNAME" val="Edittex"/>
  <p:tag name="BLEND" val="False"/>
  <p:tag name="TRANSPARENT" val="False"/>
  <p:tag name="BITMAPFORMAT" val="bmp256"/>
  <p:tag name="DEBUGINTERACTIVE" val="True"/>
  <p:tag name="ORIGWIDTH" val="49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b = -x_0 m  +y_0&#10;\]&#10;\end{document}&#10;"/>
  <p:tag name="EXTERNALNAME" val="Edittex"/>
  <p:tag name="BLEND" val="False"/>
  <p:tag name="TRANSPARENT" val="False"/>
  <p:tag name="BITMAPFORMAT" val="bmp256"/>
  <p:tag name="DEBUGINTERACTIVE" val="True"/>
  <p:tag name="ORIGWIDTH" val="547.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y = m_0 x + b_0&#10;\]&#10;\end{document}&#10;"/>
  <p:tag name="EXTERNALNAME" val="Edittex"/>
  <p:tag name="BLEND" val="False"/>
  <p:tag name="TRANSPARENT" val="False"/>
  <p:tag name="BITMAPFORMAT" val="bmp256"/>
  <p:tag name="DEBUGINTERACTIVE" val="True"/>
  <p:tag name="ORIGWIDTH" val="49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b = -x_0 m  +y_0&#10;\]&#10;\end{document}&#10;"/>
  <p:tag name="EXTERNALNAME" val="Edittex"/>
  <p:tag name="BLEND" val="False"/>
  <p:tag name="TRANSPARENT" val="False"/>
  <p:tag name="BITMAPFORMAT" val="bmp256"/>
  <p:tag name="DEBUGINTERACTIVE" val="True"/>
  <p:tag name="ORIGWIDTH" val="547.25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7_Default Design">
  <a:themeElements>
    <a:clrScheme name="5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3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7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6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1_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1.xml><?xml version="1.0" encoding="utf-8"?>
<a:themeOverride xmlns:a="http://schemas.openxmlformats.org/drawingml/2006/main">
  <a:clrScheme name="1_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3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4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1.xml><?xml version="1.0" encoding="utf-8"?>
<a:themeOverride xmlns:a="http://schemas.openxmlformats.org/drawingml/2006/main">
  <a:clrScheme name="1_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2.xml><?xml version="1.0" encoding="utf-8"?>
<a:themeOverride xmlns:a="http://schemas.openxmlformats.org/drawingml/2006/main">
  <a:clrScheme name="1_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2324</TotalTime>
  <Words>5229</Words>
  <Application>Microsoft Office PowerPoint</Application>
  <PresentationFormat>On-screen Show (4:3)</PresentationFormat>
  <Paragraphs>1053</Paragraphs>
  <Slides>99</Slides>
  <Notes>86</Notes>
  <HiddenSlides>16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16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99</vt:i4>
      </vt:variant>
    </vt:vector>
  </HeadingPairs>
  <TitlesOfParts>
    <vt:vector size="131" baseType="lpstr">
      <vt:lpstr>SimSun</vt:lpstr>
      <vt:lpstr>Arial</vt:lpstr>
      <vt:lpstr>Arial Unicode MS</vt:lpstr>
      <vt:lpstr>Calibri</vt:lpstr>
      <vt:lpstr>Courier New</vt:lpstr>
      <vt:lpstr>Futura Bk BT</vt:lpstr>
      <vt:lpstr>Helvetica</vt:lpstr>
      <vt:lpstr>NimbusRomNo9L-Medi</vt:lpstr>
      <vt:lpstr>Symbol</vt:lpstr>
      <vt:lpstr>System</vt:lpstr>
      <vt:lpstr>Times</vt:lpstr>
      <vt:lpstr>Times New Roman</vt:lpstr>
      <vt:lpstr>1_Office Theme</vt:lpstr>
      <vt:lpstr>2_Default Design</vt:lpstr>
      <vt:lpstr>3_Default Design</vt:lpstr>
      <vt:lpstr>4_Default Design</vt:lpstr>
      <vt:lpstr>12_Default Design</vt:lpstr>
      <vt:lpstr>3_Office Theme</vt:lpstr>
      <vt:lpstr>4_Office Theme</vt:lpstr>
      <vt:lpstr>2_Office Theme</vt:lpstr>
      <vt:lpstr>1_Default Design</vt:lpstr>
      <vt:lpstr>7_Default Design</vt:lpstr>
      <vt:lpstr>3_Blank Presentation</vt:lpstr>
      <vt:lpstr>7_Blank Presentation</vt:lpstr>
      <vt:lpstr>Default Design</vt:lpstr>
      <vt:lpstr>6_Default Design</vt:lpstr>
      <vt:lpstr>8_Default Design</vt:lpstr>
      <vt:lpstr>2_Blank Presentation</vt:lpstr>
      <vt:lpstr>Bitmap Image</vt:lpstr>
      <vt:lpstr>Photo Editor Photo</vt:lpstr>
      <vt:lpstr>Equation</vt:lpstr>
      <vt:lpstr>Image</vt:lpstr>
      <vt:lpstr>CS 1674: Intro to Computer Vision Grouping: Edges, Lines,  Circles, Segments</vt:lpstr>
      <vt:lpstr>Plan for this lecture</vt:lpstr>
      <vt:lpstr>Edge detection</vt:lpstr>
      <vt:lpstr>Designing an edge detector</vt:lpstr>
      <vt:lpstr>What causes an edge?</vt:lpstr>
      <vt:lpstr>Characterizing edges</vt:lpstr>
      <vt:lpstr>Intensity profile</vt:lpstr>
      <vt:lpstr>With a little Gaussian noise</vt:lpstr>
      <vt:lpstr>Effects of noise</vt:lpstr>
      <vt:lpstr>Effects of noise</vt:lpstr>
      <vt:lpstr>Solution: smooth first</vt:lpstr>
      <vt:lpstr>Derivative theorem of convolution</vt:lpstr>
      <vt:lpstr>Canny edge detector</vt:lpstr>
      <vt:lpstr>Example</vt:lpstr>
      <vt:lpstr>Derivative of Gaussian filter</vt:lpstr>
      <vt:lpstr>Compute Gradients </vt:lpstr>
      <vt:lpstr>Thresholding</vt:lpstr>
      <vt:lpstr>The Canny edge detector</vt:lpstr>
      <vt:lpstr>The Canny edge detector</vt:lpstr>
      <vt:lpstr>PowerPoint Presentation</vt:lpstr>
      <vt:lpstr>Thresholding gradient with a lower threshold</vt:lpstr>
      <vt:lpstr>Thresholding gradient with a higher threshold</vt:lpstr>
      <vt:lpstr>Effect of  of Gaussian kernel</vt:lpstr>
      <vt:lpstr>State-of-the-art edge detection: HED</vt:lpstr>
      <vt:lpstr>Plan for this lecture</vt:lpstr>
      <vt:lpstr>Line detection (fitting)</vt:lpstr>
      <vt:lpstr>PowerPoint Presentation</vt:lpstr>
      <vt:lpstr>Least squares line fitting</vt:lpstr>
      <vt:lpstr>PowerPoint Presentation</vt:lpstr>
      <vt:lpstr>PowerPoint Presentation</vt:lpstr>
      <vt:lpstr>Dealing with outliers: Voting</vt:lpstr>
      <vt:lpstr>Finding lines in an image: Hough space</vt:lpstr>
      <vt:lpstr>Finding lines in an image: Hough space</vt:lpstr>
      <vt:lpstr>Finding lines in an image: Hough space</vt:lpstr>
      <vt:lpstr>Finding lines in an image: Hough space</vt:lpstr>
      <vt:lpstr>Finding lines in an image: Hough space</vt:lpstr>
      <vt:lpstr>Parameter space representation</vt:lpstr>
      <vt:lpstr>Parameter space representation</vt:lpstr>
      <vt:lpstr>Algorithm outline: Hough transform</vt:lpstr>
      <vt:lpstr>Incorporating image gradients</vt:lpstr>
      <vt:lpstr>Hough transform example</vt:lpstr>
      <vt:lpstr>Impact of noise on Hough</vt:lpstr>
      <vt:lpstr>Impact of noise on Hough</vt:lpstr>
      <vt:lpstr>Voting: practical tips</vt:lpstr>
      <vt:lpstr>Hough transform for circles</vt:lpstr>
      <vt:lpstr>Hough transform for circles</vt:lpstr>
      <vt:lpstr>Hough transform for circles</vt:lpstr>
      <vt:lpstr>Hough transform for circles</vt:lpstr>
      <vt:lpstr>PowerPoint Presentation</vt:lpstr>
      <vt:lpstr>PowerPoint Presentation</vt:lpstr>
      <vt:lpstr>Hough transform: pros and cons</vt:lpstr>
      <vt:lpstr>PowerPoint Presentation</vt:lpstr>
      <vt:lpstr>Generalized Hough transform</vt:lpstr>
      <vt:lpstr>Generalized Hough transform</vt:lpstr>
      <vt:lpstr>Generalized Hough transform</vt:lpstr>
      <vt:lpstr>Generalized Hough transform</vt:lpstr>
      <vt:lpstr>Generalized Hough transform</vt:lpstr>
      <vt:lpstr>Generalized Hough transform</vt:lpstr>
      <vt:lpstr>Preview: Hough for object detection</vt:lpstr>
      <vt:lpstr>RANSAC</vt:lpstr>
      <vt:lpstr>RANSAC: General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choose parameters?</vt:lpstr>
      <vt:lpstr>RANSAC pros and cons</vt:lpstr>
      <vt:lpstr>Plan for today</vt:lpstr>
      <vt:lpstr>Edges vs Segments</vt:lpstr>
      <vt:lpstr>The goals of segmentation</vt:lpstr>
      <vt:lpstr>The goals of segmentation</vt:lpstr>
      <vt:lpstr>PowerPoint Presentation</vt:lpstr>
      <vt:lpstr>Similarity</vt:lpstr>
      <vt:lpstr>Proximity</vt:lpstr>
      <vt:lpstr>Common fate</vt:lpstr>
      <vt:lpstr>PowerPoint Presentation</vt:lpstr>
      <vt:lpstr>PowerPoint Presentation</vt:lpstr>
      <vt:lpstr>PowerPoint Presentation</vt:lpstr>
      <vt:lpstr>Clustering</vt:lpstr>
      <vt:lpstr>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converges to a local minimum</vt:lpstr>
      <vt:lpstr>K-means: pros and cons</vt:lpstr>
      <vt:lpstr>An aside: Smoothing out cluster assignments</vt:lpstr>
      <vt:lpstr>Segmentation as clustering</vt:lpstr>
      <vt:lpstr>PowerPoint Presentation</vt:lpstr>
      <vt:lpstr>Segmentation as clustering</vt:lpstr>
      <vt:lpstr>Segmentation as clustering</vt:lpstr>
      <vt:lpstr>Segmentation as clustering</vt:lpstr>
      <vt:lpstr>Segmentation as clustering</vt:lpstr>
      <vt:lpstr>Segmentation as clustering</vt:lpstr>
      <vt:lpstr>Segmentation w/ texture features</vt:lpstr>
      <vt:lpstr>State-of-the-art  (instance) segmentation: Mask R-CNN</vt:lpstr>
      <vt:lpstr>Summary: classic approaches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1674: Computer Vision</dc:title>
  <dc:creator>Adriana I. Kovashka</dc:creator>
  <cp:lastModifiedBy>Kovashka, Adriana Ivanona</cp:lastModifiedBy>
  <cp:revision>169</cp:revision>
  <dcterms:created xsi:type="dcterms:W3CDTF">2015-04-17T19:15:42Z</dcterms:created>
  <dcterms:modified xsi:type="dcterms:W3CDTF">2018-09-26T17:52:40Z</dcterms:modified>
</cp:coreProperties>
</file>